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IBM Plex Sans" charset="1" panose="020B0503050203000203"/>
      <p:regular r:id="rId29"/>
    </p:embeddedFont>
    <p:embeddedFont>
      <p:font typeface="Fira Sans Bold" charset="1" panose="020B0803050000020004"/>
      <p:regular r:id="rId30"/>
    </p:embeddedFont>
    <p:embeddedFont>
      <p:font typeface="Fira Sans Medium" charset="1" panose="020B0603050000020004"/>
      <p:regular r:id="rId31"/>
    </p:embeddedFont>
    <p:embeddedFont>
      <p:font typeface="Antonio Bold" charset="1" panose="02000803000000000000"/>
      <p:regular r:id="rId32"/>
    </p:embeddedFont>
    <p:embeddedFont>
      <p:font typeface="Open Sans Bold" charset="1" panose="020B0806030504020204"/>
      <p:regular r:id="rId33"/>
    </p:embeddedFont>
    <p:embeddedFont>
      <p:font typeface="Open Sans" charset="1" panose="020B0606030504020204"/>
      <p:regular r:id="rId34"/>
    </p:embeddedFont>
    <p:embeddedFont>
      <p:font typeface="Open Sauce Bold" charset="1" panose="00000800000000000000"/>
      <p:regular r:id="rId35"/>
    </p:embeddedFont>
    <p:embeddedFont>
      <p:font typeface="Open Sauce" charset="1" panose="00000500000000000000"/>
      <p:regular r:id="rId36"/>
    </p:embeddedFont>
    <p:embeddedFont>
      <p:font typeface="Fira Sans" charset="1" panose="020B0503050000020004"/>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https://datascientest.com/es/sql-vs-nosql-diferencias-usos-ventajas-y-inconvenientes" TargetMode="External" Type="http://schemas.openxmlformats.org/officeDocument/2006/relationships/hyperlink"/></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https://www.youtube.com/watch?v=AHR_7jFCMeY&amp;t=5s" TargetMode="External" Type="http://schemas.openxmlformats.org/officeDocument/2006/relationships/video"/></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https://www.youtube.com/watch?v=aRT8E0nD_LE&amp;t=83s" TargetMode="External" Type="http://schemas.openxmlformats.org/officeDocument/2006/relationships/video"/></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49" y="0"/>
            <a:ext cx="18279551" cy="10301273"/>
          </a:xfrm>
          <a:custGeom>
            <a:avLst/>
            <a:gdLst/>
            <a:ahLst/>
            <a:cxnLst/>
            <a:rect r="r" b="b" t="t" l="l"/>
            <a:pathLst>
              <a:path h="10301273" w="18279551">
                <a:moveTo>
                  <a:pt x="0" y="0"/>
                </a:moveTo>
                <a:lnTo>
                  <a:pt x="18279551" y="0"/>
                </a:lnTo>
                <a:lnTo>
                  <a:pt x="18279551" y="10301273"/>
                </a:lnTo>
                <a:lnTo>
                  <a:pt x="0" y="10301273"/>
                </a:lnTo>
                <a:lnTo>
                  <a:pt x="0" y="0"/>
                </a:lnTo>
                <a:close/>
              </a:path>
            </a:pathLst>
          </a:custGeom>
          <a:blipFill>
            <a:blip r:embed="rId2"/>
            <a:stretch>
              <a:fillRect l="0" t="0" r="0" b="-46"/>
            </a:stretch>
          </a:blipFill>
        </p:spPr>
      </p:sp>
      <p:sp>
        <p:nvSpPr>
          <p:cNvPr name="Freeform 3" id="3"/>
          <p:cNvSpPr/>
          <p:nvPr/>
        </p:nvSpPr>
        <p:spPr>
          <a:xfrm flipH="false" flipV="false" rot="0">
            <a:off x="10525915" y="1805909"/>
            <a:ext cx="7664910" cy="1872924"/>
          </a:xfrm>
          <a:custGeom>
            <a:avLst/>
            <a:gdLst/>
            <a:ahLst/>
            <a:cxnLst/>
            <a:rect r="r" b="b" t="t" l="l"/>
            <a:pathLst>
              <a:path h="1872924" w="7664910">
                <a:moveTo>
                  <a:pt x="0" y="0"/>
                </a:moveTo>
                <a:lnTo>
                  <a:pt x="7664910" y="0"/>
                </a:lnTo>
                <a:lnTo>
                  <a:pt x="7664910" y="1872924"/>
                </a:lnTo>
                <a:lnTo>
                  <a:pt x="0" y="18729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847791" y="1873275"/>
            <a:ext cx="2555402" cy="1491121"/>
          </a:xfrm>
          <a:prstGeom prst="rect">
            <a:avLst/>
          </a:prstGeom>
        </p:spPr>
        <p:txBody>
          <a:bodyPr anchor="t" rtlCol="false" tIns="0" lIns="0" bIns="0" rIns="0">
            <a:spAutoFit/>
          </a:bodyPr>
          <a:lstStyle/>
          <a:p>
            <a:pPr algn="l">
              <a:lnSpc>
                <a:spcPts val="6295"/>
              </a:lnSpc>
            </a:pPr>
            <a:r>
              <a:rPr lang="en-US" sz="2835" spc="8">
                <a:solidFill>
                  <a:srgbClr val="000000"/>
                </a:solidFill>
                <a:latin typeface="IBM Plex Sans"/>
                <a:ea typeface="IBM Plex Sans"/>
                <a:cs typeface="IBM Plex Sans"/>
                <a:sym typeface="IBM Plex Sans"/>
              </a:rPr>
              <a:t>Día, Fecha: Hora de inicio:</a:t>
            </a:r>
          </a:p>
        </p:txBody>
      </p:sp>
      <p:sp>
        <p:nvSpPr>
          <p:cNvPr name="TextBox 5" id="5"/>
          <p:cNvSpPr txBox="true"/>
          <p:nvPr/>
        </p:nvSpPr>
        <p:spPr>
          <a:xfrm rot="0">
            <a:off x="13888326" y="1860507"/>
            <a:ext cx="3477280" cy="1469454"/>
          </a:xfrm>
          <a:prstGeom prst="rect">
            <a:avLst/>
          </a:prstGeom>
        </p:spPr>
        <p:txBody>
          <a:bodyPr anchor="t" rtlCol="false" tIns="0" lIns="0" bIns="0" rIns="0">
            <a:spAutoFit/>
          </a:bodyPr>
          <a:lstStyle/>
          <a:p>
            <a:pPr algn="l">
              <a:lnSpc>
                <a:spcPts val="6295"/>
              </a:lnSpc>
            </a:pPr>
            <a:r>
              <a:rPr lang="en-US" sz="2811" spc="-19">
                <a:solidFill>
                  <a:srgbClr val="000000"/>
                </a:solidFill>
                <a:latin typeface="IBM Plex Sans"/>
                <a:ea typeface="IBM Plex Sans"/>
                <a:cs typeface="IBM Plex Sans"/>
                <a:sym typeface="IBM Plex Sans"/>
              </a:rPr>
              <a:t>Sábado, 22/02/2025 08:00AM</a:t>
            </a:r>
          </a:p>
        </p:txBody>
      </p:sp>
      <p:sp>
        <p:nvSpPr>
          <p:cNvPr name="TextBox 6" id="6"/>
          <p:cNvSpPr txBox="true"/>
          <p:nvPr/>
        </p:nvSpPr>
        <p:spPr>
          <a:xfrm rot="0">
            <a:off x="2648741" y="4457130"/>
            <a:ext cx="13257757" cy="2059874"/>
          </a:xfrm>
          <a:prstGeom prst="rect">
            <a:avLst/>
          </a:prstGeom>
        </p:spPr>
        <p:txBody>
          <a:bodyPr anchor="t" rtlCol="false" tIns="0" lIns="0" bIns="0" rIns="0">
            <a:spAutoFit/>
          </a:bodyPr>
          <a:lstStyle/>
          <a:p>
            <a:pPr algn="ctr">
              <a:lnSpc>
                <a:spcPts val="7005"/>
              </a:lnSpc>
            </a:pPr>
            <a:r>
              <a:rPr lang="en-US" sz="5003" spc="-35">
                <a:solidFill>
                  <a:srgbClr val="000000"/>
                </a:solidFill>
                <a:latin typeface="IBM Plex Sans"/>
                <a:ea typeface="IBM Plex Sans"/>
                <a:cs typeface="IBM Plex Sans"/>
                <a:sym typeface="IBM Plex Sans"/>
              </a:rPr>
              <a:t>Sistemas organizacionales y gerenciales 2[N]</a:t>
            </a:r>
          </a:p>
          <a:p>
            <a:pPr algn="ctr">
              <a:lnSpc>
                <a:spcPts val="5625"/>
              </a:lnSpc>
            </a:pPr>
            <a:r>
              <a:rPr lang="en-US" sz="4018" spc="-28">
                <a:solidFill>
                  <a:srgbClr val="000000"/>
                </a:solidFill>
                <a:latin typeface="IBM Plex Sans"/>
                <a:ea typeface="IBM Plex Sans"/>
                <a:cs typeface="IBM Plex Sans"/>
                <a:sym typeface="IBM Plex Sans"/>
              </a:rPr>
              <a:t>José Luis Reynoso Tiú</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583892" y="3131997"/>
            <a:ext cx="2839063" cy="5018323"/>
          </a:xfrm>
          <a:custGeom>
            <a:avLst/>
            <a:gdLst/>
            <a:ahLst/>
            <a:cxnLst/>
            <a:rect r="r" b="b" t="t" l="l"/>
            <a:pathLst>
              <a:path h="5018323" w="2839063">
                <a:moveTo>
                  <a:pt x="0" y="0"/>
                </a:moveTo>
                <a:lnTo>
                  <a:pt x="2839063" y="0"/>
                </a:lnTo>
                <a:lnTo>
                  <a:pt x="2839063" y="5018323"/>
                </a:lnTo>
                <a:lnTo>
                  <a:pt x="0" y="5018323"/>
                </a:lnTo>
                <a:lnTo>
                  <a:pt x="0" y="0"/>
                </a:lnTo>
                <a:close/>
              </a:path>
            </a:pathLst>
          </a:custGeom>
          <a:blipFill>
            <a:blip r:embed="rId2"/>
            <a:stretch>
              <a:fillRect l="-103553" t="-37280" r="-103553" b="-36461"/>
            </a:stretch>
          </a:blipFill>
        </p:spPr>
      </p:sp>
      <p:sp>
        <p:nvSpPr>
          <p:cNvPr name="TextBox 3" id="3"/>
          <p:cNvSpPr txBox="true"/>
          <p:nvPr/>
        </p:nvSpPr>
        <p:spPr>
          <a:xfrm rot="0">
            <a:off x="1028700" y="2463263"/>
            <a:ext cx="9847053" cy="6355791"/>
          </a:xfrm>
          <a:prstGeom prst="rect">
            <a:avLst/>
          </a:prstGeom>
        </p:spPr>
        <p:txBody>
          <a:bodyPr anchor="t" rtlCol="false" tIns="0" lIns="0" bIns="0" rIns="0">
            <a:spAutoFit/>
          </a:bodyPr>
          <a:lstStyle/>
          <a:p>
            <a:pPr algn="l">
              <a:lnSpc>
                <a:spcPts val="4170"/>
              </a:lnSpc>
            </a:pPr>
            <a:r>
              <a:rPr lang="en-US" sz="3475">
                <a:solidFill>
                  <a:srgbClr val="000000"/>
                </a:solidFill>
                <a:latin typeface="Fira Sans"/>
                <a:ea typeface="Fira Sans"/>
                <a:cs typeface="Fira Sans"/>
                <a:sym typeface="Fira Sans"/>
              </a:rPr>
              <a:t>La aplicación de la ciencia de datos en las empresas no solo contribuye a aumentar los ingresos, sino también a mitigar las pérdidas. </a:t>
            </a:r>
          </a:p>
          <a:p>
            <a:pPr algn="l">
              <a:lnSpc>
                <a:spcPts val="4170"/>
              </a:lnSpc>
            </a:pPr>
          </a:p>
          <a:p>
            <a:pPr algn="l">
              <a:lnSpc>
                <a:spcPts val="4170"/>
              </a:lnSpc>
            </a:pPr>
            <a:r>
              <a:rPr lang="en-US" sz="3475">
                <a:solidFill>
                  <a:srgbClr val="000000"/>
                </a:solidFill>
                <a:latin typeface="Fira Sans"/>
                <a:ea typeface="Fira Sans"/>
                <a:cs typeface="Fira Sans"/>
                <a:sym typeface="Fira Sans"/>
              </a:rPr>
              <a:t>Mediante el análisis de datos, la plataforma de streaming desarrollada por la empresa puede sugerir a los usuarios contenido que les resulte atractivo, lo que resulta en que aproximadamente el 80% del contenido consumido en Netflix provenga de estas recomendaciones.</a:t>
            </a:r>
          </a:p>
          <a:p>
            <a:pPr algn="l">
              <a:lnSpc>
                <a:spcPts val="4170"/>
              </a:lnSpc>
              <a:spcBef>
                <a:spcPct val="0"/>
              </a:spcBef>
            </a:pPr>
          </a:p>
        </p:txBody>
      </p:sp>
      <p:sp>
        <p:nvSpPr>
          <p:cNvPr name="TextBox 4" id="4"/>
          <p:cNvSpPr txBox="true"/>
          <p:nvPr/>
        </p:nvSpPr>
        <p:spPr>
          <a:xfrm rot="0">
            <a:off x="1028700" y="1028700"/>
            <a:ext cx="14235124" cy="1057275"/>
          </a:xfrm>
          <a:prstGeom prst="rect">
            <a:avLst/>
          </a:prstGeom>
        </p:spPr>
        <p:txBody>
          <a:bodyPr anchor="t" rtlCol="false" tIns="0" lIns="0" bIns="0" rIns="0">
            <a:spAutoFit/>
          </a:bodyPr>
          <a:lstStyle/>
          <a:p>
            <a:pPr algn="l">
              <a:lnSpc>
                <a:spcPts val="8399"/>
              </a:lnSpc>
            </a:pPr>
            <a:r>
              <a:rPr lang="en-US" sz="6999" b="true">
                <a:solidFill>
                  <a:srgbClr val="00A181"/>
                </a:solidFill>
                <a:latin typeface="Fira Sans Medium"/>
                <a:ea typeface="Fira Sans Medium"/>
                <a:cs typeface="Fira Sans Medium"/>
                <a:sym typeface="Fira Sans Medium"/>
              </a:rPr>
              <a:t>NETFLIX</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826871" y="748483"/>
            <a:ext cx="1973434" cy="2234076"/>
          </a:xfrm>
          <a:custGeom>
            <a:avLst/>
            <a:gdLst/>
            <a:ahLst/>
            <a:cxnLst/>
            <a:rect r="r" b="b" t="t" l="l"/>
            <a:pathLst>
              <a:path h="2234076" w="1973434">
                <a:moveTo>
                  <a:pt x="0" y="0"/>
                </a:moveTo>
                <a:lnTo>
                  <a:pt x="1973434" y="0"/>
                </a:lnTo>
                <a:lnTo>
                  <a:pt x="1973434" y="2234076"/>
                </a:lnTo>
                <a:lnTo>
                  <a:pt x="0" y="2234076"/>
                </a:lnTo>
                <a:lnTo>
                  <a:pt x="0" y="0"/>
                </a:lnTo>
                <a:close/>
              </a:path>
            </a:pathLst>
          </a:custGeom>
          <a:blipFill>
            <a:blip r:embed="rId2"/>
            <a:stretch>
              <a:fillRect l="0" t="0" r="0" b="0"/>
            </a:stretch>
          </a:blipFill>
        </p:spPr>
      </p:sp>
      <p:sp>
        <p:nvSpPr>
          <p:cNvPr name="TextBox 3" id="3"/>
          <p:cNvSpPr txBox="true"/>
          <p:nvPr/>
        </p:nvSpPr>
        <p:spPr>
          <a:xfrm rot="0">
            <a:off x="958120" y="3246620"/>
            <a:ext cx="16371760" cy="6885440"/>
          </a:xfrm>
          <a:prstGeom prst="rect">
            <a:avLst/>
          </a:prstGeom>
        </p:spPr>
        <p:txBody>
          <a:bodyPr anchor="t" rtlCol="false" tIns="0" lIns="0" bIns="0" rIns="0">
            <a:spAutoFit/>
          </a:bodyPr>
          <a:lstStyle/>
          <a:p>
            <a:pPr algn="l">
              <a:lnSpc>
                <a:spcPts val="4170"/>
              </a:lnSpc>
            </a:pPr>
            <a:r>
              <a:rPr lang="en-US" sz="3475">
                <a:solidFill>
                  <a:srgbClr val="000000"/>
                </a:solidFill>
                <a:latin typeface="Fira Sans"/>
                <a:ea typeface="Fira Sans"/>
                <a:cs typeface="Fira Sans"/>
                <a:sym typeface="Fira Sans"/>
              </a:rPr>
              <a:t>Gracias al análisis de datos, la plataforma de reserva de alojamientos vacacionales experimentó un crecimiento del 43,000% en tan solo cinco años.</a:t>
            </a:r>
          </a:p>
          <a:p>
            <a:pPr algn="l">
              <a:lnSpc>
                <a:spcPts val="4170"/>
              </a:lnSpc>
            </a:pPr>
          </a:p>
          <a:p>
            <a:pPr algn="l">
              <a:lnSpc>
                <a:spcPts val="4170"/>
              </a:lnSpc>
            </a:pPr>
            <a:r>
              <a:rPr lang="en-US" sz="3475">
                <a:solidFill>
                  <a:srgbClr val="000000"/>
                </a:solidFill>
                <a:latin typeface="Fira Sans"/>
                <a:ea typeface="Fira Sans"/>
                <a:cs typeface="Fira Sans"/>
                <a:sym typeface="Fira Sans"/>
              </a:rPr>
              <a:t>Una de las particularidades más destacadas de su enfoque para entender a los clientes mediante el data science es que no se limita únicamente a considerar las calificaciones numéricas que estos otorgan a los alojamientos, ya que consideran que estas no son suficientes para comprender su verdadera opinión. Por ello, también emplean técnicas de procesamiento de lenguaje natural para captar realmente el significado de los comentarios y los sentimientos subyacentes en ellos. De esta manera, logran clasificar de manera más precisa cada uno de los alojamientos y desarrollar un algoritmo que realmente sugiera opciones interesantes para el público.</a:t>
            </a:r>
          </a:p>
          <a:p>
            <a:pPr algn="l">
              <a:lnSpc>
                <a:spcPts val="4170"/>
              </a:lnSpc>
              <a:spcBef>
                <a:spcPct val="0"/>
              </a:spcBef>
            </a:pPr>
          </a:p>
        </p:txBody>
      </p:sp>
      <p:sp>
        <p:nvSpPr>
          <p:cNvPr name="TextBox 4" id="4"/>
          <p:cNvSpPr txBox="true"/>
          <p:nvPr/>
        </p:nvSpPr>
        <p:spPr>
          <a:xfrm rot="0">
            <a:off x="1028700" y="1028700"/>
            <a:ext cx="14235124" cy="1057275"/>
          </a:xfrm>
          <a:prstGeom prst="rect">
            <a:avLst/>
          </a:prstGeom>
        </p:spPr>
        <p:txBody>
          <a:bodyPr anchor="t" rtlCol="false" tIns="0" lIns="0" bIns="0" rIns="0">
            <a:spAutoFit/>
          </a:bodyPr>
          <a:lstStyle/>
          <a:p>
            <a:pPr algn="l">
              <a:lnSpc>
                <a:spcPts val="8399"/>
              </a:lnSpc>
            </a:pPr>
            <a:r>
              <a:rPr lang="en-US" sz="6999" b="true">
                <a:solidFill>
                  <a:srgbClr val="00A181"/>
                </a:solidFill>
                <a:latin typeface="Fira Sans Medium"/>
                <a:ea typeface="Fira Sans Medium"/>
                <a:cs typeface="Fira Sans Medium"/>
                <a:sym typeface="Fira Sans Medium"/>
              </a:rPr>
              <a:t>AIRBNB</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079860" y="3083881"/>
            <a:ext cx="4119237" cy="4119237"/>
          </a:xfrm>
          <a:custGeom>
            <a:avLst/>
            <a:gdLst/>
            <a:ahLst/>
            <a:cxnLst/>
            <a:rect r="r" b="b" t="t" l="l"/>
            <a:pathLst>
              <a:path h="4119237" w="4119237">
                <a:moveTo>
                  <a:pt x="0" y="0"/>
                </a:moveTo>
                <a:lnTo>
                  <a:pt x="4119237" y="0"/>
                </a:lnTo>
                <a:lnTo>
                  <a:pt x="4119237" y="4119238"/>
                </a:lnTo>
                <a:lnTo>
                  <a:pt x="0" y="4119238"/>
                </a:lnTo>
                <a:lnTo>
                  <a:pt x="0" y="0"/>
                </a:lnTo>
                <a:close/>
              </a:path>
            </a:pathLst>
          </a:custGeom>
          <a:blipFill>
            <a:blip r:embed="rId2"/>
            <a:stretch>
              <a:fillRect l="0" t="0" r="0" b="0"/>
            </a:stretch>
          </a:blipFill>
        </p:spPr>
      </p:sp>
      <p:sp>
        <p:nvSpPr>
          <p:cNvPr name="TextBox 3" id="3"/>
          <p:cNvSpPr txBox="true"/>
          <p:nvPr/>
        </p:nvSpPr>
        <p:spPr>
          <a:xfrm rot="0">
            <a:off x="1028700" y="2525138"/>
            <a:ext cx="10866538" cy="6885440"/>
          </a:xfrm>
          <a:prstGeom prst="rect">
            <a:avLst/>
          </a:prstGeom>
        </p:spPr>
        <p:txBody>
          <a:bodyPr anchor="t" rtlCol="false" tIns="0" lIns="0" bIns="0" rIns="0">
            <a:spAutoFit/>
          </a:bodyPr>
          <a:lstStyle/>
          <a:p>
            <a:pPr algn="l">
              <a:lnSpc>
                <a:spcPts val="4170"/>
              </a:lnSpc>
            </a:pPr>
            <a:r>
              <a:rPr lang="en-US" sz="3475">
                <a:solidFill>
                  <a:srgbClr val="000000"/>
                </a:solidFill>
                <a:latin typeface="Fira Sans"/>
                <a:ea typeface="Fira Sans"/>
                <a:cs typeface="Fira Sans"/>
                <a:sym typeface="Fira Sans"/>
              </a:rPr>
              <a:t>Al implementar la ciencia de datos, Amazon ha logrado personalizar por completo el proceso de compra de los consumidores, lo que permite que cada usuario vea exactamente lo que desea. Esto implica que los usuarios pueden visualizar productos y contenido específico que les gusta.</a:t>
            </a:r>
          </a:p>
          <a:p>
            <a:pPr algn="l">
              <a:lnSpc>
                <a:spcPts val="4170"/>
              </a:lnSpc>
            </a:pPr>
          </a:p>
          <a:p>
            <a:pPr algn="l">
              <a:lnSpc>
                <a:spcPts val="4170"/>
              </a:lnSpc>
            </a:pPr>
            <a:r>
              <a:rPr lang="en-US" sz="3475">
                <a:solidFill>
                  <a:srgbClr val="000000"/>
                </a:solidFill>
                <a:latin typeface="Fira Sans"/>
                <a:ea typeface="Fira Sans"/>
                <a:cs typeface="Fira Sans"/>
                <a:sym typeface="Fira Sans"/>
              </a:rPr>
              <a:t>Este nivel de personalización se logra mediante un análisis de datos que contiene la información proporcionada por cada usuario. Además, se emplean algoritmos de inteligencia artificial para determinar las preferencias del consumidor.</a:t>
            </a:r>
          </a:p>
          <a:p>
            <a:pPr algn="l">
              <a:lnSpc>
                <a:spcPts val="4170"/>
              </a:lnSpc>
              <a:spcBef>
                <a:spcPct val="0"/>
              </a:spcBef>
            </a:pPr>
          </a:p>
        </p:txBody>
      </p:sp>
      <p:sp>
        <p:nvSpPr>
          <p:cNvPr name="TextBox 4" id="4"/>
          <p:cNvSpPr txBox="true"/>
          <p:nvPr/>
        </p:nvSpPr>
        <p:spPr>
          <a:xfrm rot="0">
            <a:off x="1028700" y="1028700"/>
            <a:ext cx="14235124" cy="1057275"/>
          </a:xfrm>
          <a:prstGeom prst="rect">
            <a:avLst/>
          </a:prstGeom>
        </p:spPr>
        <p:txBody>
          <a:bodyPr anchor="t" rtlCol="false" tIns="0" lIns="0" bIns="0" rIns="0">
            <a:spAutoFit/>
          </a:bodyPr>
          <a:lstStyle/>
          <a:p>
            <a:pPr algn="l">
              <a:lnSpc>
                <a:spcPts val="8399"/>
              </a:lnSpc>
            </a:pPr>
            <a:r>
              <a:rPr lang="en-US" sz="6999" b="true">
                <a:solidFill>
                  <a:srgbClr val="00A181"/>
                </a:solidFill>
                <a:latin typeface="Fira Sans Medium"/>
                <a:ea typeface="Fira Sans Medium"/>
                <a:cs typeface="Fira Sans Medium"/>
                <a:sym typeface="Fira Sans Medium"/>
              </a:rPr>
              <a:t>AMAZON</a:t>
            </a:r>
          </a:p>
        </p:txBody>
      </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2525138"/>
            <a:ext cx="16011019" cy="7944739"/>
          </a:xfrm>
          <a:prstGeom prst="rect">
            <a:avLst/>
          </a:prstGeom>
        </p:spPr>
        <p:txBody>
          <a:bodyPr anchor="t" rtlCol="false" tIns="0" lIns="0" bIns="0" rIns="0">
            <a:spAutoFit/>
          </a:bodyPr>
          <a:lstStyle/>
          <a:p>
            <a:pPr algn="l">
              <a:lnSpc>
                <a:spcPts val="4170"/>
              </a:lnSpc>
            </a:pPr>
            <a:r>
              <a:rPr lang="en-US" sz="3475">
                <a:solidFill>
                  <a:srgbClr val="000000"/>
                </a:solidFill>
                <a:latin typeface="Fira Sans"/>
                <a:ea typeface="Fira Sans"/>
                <a:cs typeface="Fira Sans"/>
                <a:sym typeface="Fira Sans"/>
              </a:rPr>
              <a:t>Un Data Warehouse es un almacén electrónico donde generalmente una empresa u organización mantiene una gran cantidad de información. Los datos de un data warehouse deben almacenarse de forma segura, fiable, fácil de recuperar y fácil de administrar.</a:t>
            </a:r>
          </a:p>
          <a:p>
            <a:pPr algn="l">
              <a:lnSpc>
                <a:spcPts val="4170"/>
              </a:lnSpc>
            </a:pPr>
          </a:p>
          <a:p>
            <a:pPr algn="l">
              <a:lnSpc>
                <a:spcPts val="4170"/>
              </a:lnSpc>
            </a:pPr>
            <a:r>
              <a:rPr lang="en-US" sz="3475">
                <a:solidFill>
                  <a:srgbClr val="000000"/>
                </a:solidFill>
                <a:latin typeface="Fira Sans"/>
                <a:ea typeface="Fira Sans"/>
                <a:cs typeface="Fira Sans"/>
                <a:sym typeface="Fira Sans"/>
              </a:rPr>
              <a:t>Un data warehouse es un repositorio unificado para todos los datos que recogen los diversos sistemas de una empresa. El repositorio puede ser físico o lógico y hace hincapié en la captura de datos de diversas fuentes sobre todo para fines analíticos y de acceso.</a:t>
            </a:r>
          </a:p>
          <a:p>
            <a:pPr algn="l">
              <a:lnSpc>
                <a:spcPts val="4170"/>
              </a:lnSpc>
            </a:pPr>
          </a:p>
          <a:p>
            <a:pPr algn="l">
              <a:lnSpc>
                <a:spcPts val="4170"/>
              </a:lnSpc>
            </a:pPr>
            <a:r>
              <a:rPr lang="en-US" sz="3475">
                <a:solidFill>
                  <a:srgbClr val="000000"/>
                </a:solidFill>
                <a:latin typeface="Fira Sans"/>
                <a:ea typeface="Fira Sans"/>
                <a:cs typeface="Fira Sans"/>
                <a:sym typeface="Fira Sans"/>
              </a:rPr>
              <a:t>Data Warehouse es una arquitectura de almacenamiento de datos que permite a los ejecutivos de negocios organizar, comprender y utilizar sus datos para tomar decisiones estratégicas. Un data warehouse es una arquitectura conocida ya en muchas empresas modernas.</a:t>
            </a:r>
          </a:p>
          <a:p>
            <a:pPr algn="l">
              <a:lnSpc>
                <a:spcPts val="4170"/>
              </a:lnSpc>
              <a:spcBef>
                <a:spcPct val="0"/>
              </a:spcBef>
            </a:pPr>
          </a:p>
        </p:txBody>
      </p:sp>
      <p:sp>
        <p:nvSpPr>
          <p:cNvPr name="TextBox 3" id="3"/>
          <p:cNvSpPr txBox="true"/>
          <p:nvPr/>
        </p:nvSpPr>
        <p:spPr>
          <a:xfrm rot="0">
            <a:off x="1028700" y="1028700"/>
            <a:ext cx="14235124" cy="1057275"/>
          </a:xfrm>
          <a:prstGeom prst="rect">
            <a:avLst/>
          </a:prstGeom>
        </p:spPr>
        <p:txBody>
          <a:bodyPr anchor="t" rtlCol="false" tIns="0" lIns="0" bIns="0" rIns="0">
            <a:spAutoFit/>
          </a:bodyPr>
          <a:lstStyle/>
          <a:p>
            <a:pPr algn="l">
              <a:lnSpc>
                <a:spcPts val="8399"/>
              </a:lnSpc>
            </a:pPr>
            <a:r>
              <a:rPr lang="en-US" sz="6999" b="true">
                <a:solidFill>
                  <a:srgbClr val="00A181"/>
                </a:solidFill>
                <a:latin typeface="Fira Sans Medium"/>
                <a:ea typeface="Fira Sans Medium"/>
                <a:cs typeface="Fira Sans Medium"/>
                <a:sym typeface="Fira Sans Medium"/>
              </a:rPr>
              <a:t>DATA WAREHOUSE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2165259"/>
            <a:ext cx="16230600" cy="6355791"/>
          </a:xfrm>
          <a:prstGeom prst="rect">
            <a:avLst/>
          </a:prstGeom>
        </p:spPr>
        <p:txBody>
          <a:bodyPr anchor="t" rtlCol="false" tIns="0" lIns="0" bIns="0" rIns="0">
            <a:spAutoFit/>
          </a:bodyPr>
          <a:lstStyle/>
          <a:p>
            <a:pPr algn="l">
              <a:lnSpc>
                <a:spcPts val="4170"/>
              </a:lnSpc>
            </a:pPr>
            <a:r>
              <a:rPr lang="en-US" sz="3475">
                <a:solidFill>
                  <a:srgbClr val="000000"/>
                </a:solidFill>
                <a:latin typeface="Fira Sans"/>
                <a:ea typeface="Fira Sans"/>
                <a:cs typeface="Fira Sans"/>
                <a:sym typeface="Fira Sans"/>
              </a:rPr>
              <a:t>Un data warehouse funciona como un repertorio central. La información proviene de una o varias fuentes de datos, como sistemas transaccionales u otras bases de datos relacionales.</a:t>
            </a:r>
          </a:p>
          <a:p>
            <a:pPr algn="l">
              <a:lnSpc>
                <a:spcPts val="4170"/>
              </a:lnSpc>
            </a:pPr>
          </a:p>
          <a:p>
            <a:pPr algn="l">
              <a:lnSpc>
                <a:spcPts val="4170"/>
              </a:lnSpc>
            </a:pPr>
            <a:r>
              <a:rPr lang="en-US" sz="3475">
                <a:solidFill>
                  <a:srgbClr val="000000"/>
                </a:solidFill>
                <a:latin typeface="Fira Sans"/>
                <a:ea typeface="Fira Sans"/>
                <a:cs typeface="Fira Sans"/>
                <a:sym typeface="Fira Sans"/>
              </a:rPr>
              <a:t>Los datos pueden ser estructurados, semiestructurados o no estructurados. Una vez que están integrados en el warehouse, son tratados y transformados. Los usuarios pueden luego acceder a ellos con la ayuda de herramientas de Business Intelligence, de clientes</a:t>
            </a:r>
            <a:r>
              <a:rPr lang="en-US" sz="3475">
                <a:solidFill>
                  <a:srgbClr val="000000"/>
                </a:solidFill>
                <a:latin typeface="Fira Sans"/>
                <a:ea typeface="Fira Sans"/>
                <a:cs typeface="Fira Sans"/>
                <a:sym typeface="Fira Sans"/>
                <a:hlinkClick r:id="rId2" tooltip="https://datascientest.com/es/sql-vs-nosql-diferencias-usos-ventajas-y-inconvenientes"/>
              </a:rPr>
              <a:t> SQL</a:t>
            </a:r>
            <a:r>
              <a:rPr lang="en-US" sz="3475">
                <a:solidFill>
                  <a:srgbClr val="000000"/>
                </a:solidFill>
                <a:latin typeface="Fira Sans"/>
                <a:ea typeface="Fira Sans"/>
                <a:cs typeface="Fira Sans"/>
                <a:sym typeface="Fira Sans"/>
              </a:rPr>
              <a:t> o de tablas.</a:t>
            </a:r>
          </a:p>
          <a:p>
            <a:pPr algn="l">
              <a:lnSpc>
                <a:spcPts val="4170"/>
              </a:lnSpc>
            </a:pPr>
          </a:p>
          <a:p>
            <a:pPr algn="l">
              <a:lnSpc>
                <a:spcPts val="4170"/>
              </a:lnSpc>
            </a:pPr>
            <a:r>
              <a:rPr lang="en-US" sz="3475">
                <a:solidFill>
                  <a:srgbClr val="000000"/>
                </a:solidFill>
                <a:latin typeface="Fira Sans"/>
                <a:ea typeface="Fira Sans"/>
                <a:cs typeface="Fira Sans"/>
                <a:sym typeface="Fira Sans"/>
              </a:rPr>
              <a:t>Agregando la información en el mismo lugar, una empresa logra tener una visión de conjunto de su clientela o de otros elementos cruciales</a:t>
            </a:r>
          </a:p>
          <a:p>
            <a:pPr algn="l">
              <a:lnSpc>
                <a:spcPts val="4170"/>
              </a:lnSpc>
              <a:spcBef>
                <a:spcPct val="0"/>
              </a:spcBef>
            </a:pPr>
          </a:p>
        </p:txBody>
      </p:sp>
      <p:sp>
        <p:nvSpPr>
          <p:cNvPr name="TextBox 3" id="3"/>
          <p:cNvSpPr txBox="true"/>
          <p:nvPr/>
        </p:nvSpPr>
        <p:spPr>
          <a:xfrm rot="0">
            <a:off x="1028700" y="1028700"/>
            <a:ext cx="16387444" cy="1057275"/>
          </a:xfrm>
          <a:prstGeom prst="rect">
            <a:avLst/>
          </a:prstGeom>
        </p:spPr>
        <p:txBody>
          <a:bodyPr anchor="t" rtlCol="false" tIns="0" lIns="0" bIns="0" rIns="0">
            <a:spAutoFit/>
          </a:bodyPr>
          <a:lstStyle/>
          <a:p>
            <a:pPr algn="l">
              <a:lnSpc>
                <a:spcPts val="8399"/>
              </a:lnSpc>
            </a:pPr>
            <a:r>
              <a:rPr lang="en-US" sz="6999" b="true">
                <a:solidFill>
                  <a:srgbClr val="004651"/>
                </a:solidFill>
                <a:latin typeface="Fira Sans Medium"/>
                <a:ea typeface="Fira Sans Medium"/>
                <a:cs typeface="Fira Sans Medium"/>
                <a:sym typeface="Fira Sans Medium"/>
              </a:rPr>
              <a:t>¿Cómo un funciona un Data Warehouse?</a:t>
            </a:r>
          </a:p>
        </p:txBody>
      </p:sp>
    </p:spTree>
  </p:cSld>
  <p:clrMapOvr>
    <a:masterClrMapping/>
  </p:clrMapOvr>
</p:sld>
</file>

<file path=ppt/slides/slide1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3184745"/>
            <a:ext cx="16230600" cy="4714875"/>
          </a:xfrm>
          <a:prstGeom prst="rect">
            <a:avLst/>
          </a:prstGeom>
        </p:spPr>
        <p:txBody>
          <a:bodyPr anchor="t" rtlCol="false" tIns="0" lIns="0" bIns="0" rIns="0">
            <a:spAutoFit/>
          </a:bodyPr>
          <a:lstStyle/>
          <a:p>
            <a:pPr algn="l" marL="750336" indent="-375168" lvl="1">
              <a:lnSpc>
                <a:spcPts val="4170"/>
              </a:lnSpc>
              <a:buFont typeface="Arial"/>
              <a:buChar char="•"/>
            </a:pPr>
            <a:r>
              <a:rPr lang="en-US" b="true" sz="3475">
                <a:solidFill>
                  <a:srgbClr val="000000"/>
                </a:solidFill>
                <a:latin typeface="Fira Sans Bold"/>
                <a:ea typeface="Fira Sans Bold"/>
                <a:cs typeface="Fira Sans Bold"/>
                <a:sym typeface="Fira Sans Bold"/>
              </a:rPr>
              <a:t>Enterprise Data Warehouse (EDW) </a:t>
            </a:r>
            <a:r>
              <a:rPr lang="en-US" sz="3475">
                <a:solidFill>
                  <a:srgbClr val="000000"/>
                </a:solidFill>
                <a:latin typeface="Fira Sans"/>
                <a:ea typeface="Fira Sans"/>
                <a:cs typeface="Fira Sans"/>
                <a:sym typeface="Fira Sans"/>
              </a:rPr>
              <a:t>es un almacén centralizado que proporciona servicios de apoyo a la toma de decisiones en toda la empresa.</a:t>
            </a:r>
          </a:p>
          <a:p>
            <a:pPr algn="l">
              <a:lnSpc>
                <a:spcPts val="4170"/>
              </a:lnSpc>
            </a:pPr>
          </a:p>
          <a:p>
            <a:pPr algn="l" marL="750336" indent="-375168" lvl="1">
              <a:lnSpc>
                <a:spcPts val="4170"/>
              </a:lnSpc>
              <a:buFont typeface="Arial"/>
              <a:buChar char="•"/>
            </a:pPr>
            <a:r>
              <a:rPr lang="en-US" b="true" sz="3475">
                <a:solidFill>
                  <a:srgbClr val="000000"/>
                </a:solidFill>
                <a:latin typeface="Fira Sans Bold"/>
                <a:ea typeface="Fira Sans Bold"/>
                <a:cs typeface="Fira Sans Bold"/>
                <a:sym typeface="Fira Sans Bold"/>
              </a:rPr>
              <a:t>Operational Data Store (ODS) </a:t>
            </a:r>
            <a:r>
              <a:rPr lang="en-US" sz="3475">
                <a:solidFill>
                  <a:srgbClr val="000000"/>
                </a:solidFill>
                <a:latin typeface="Fira Sans"/>
                <a:ea typeface="Fira Sans"/>
                <a:cs typeface="Fira Sans"/>
                <a:sym typeface="Fira Sans"/>
              </a:rPr>
              <a:t>es simplemente un almacén de datos necesario cuando ni el Data Warehouse ni los sistemas OLTP soportan las necesidades de reporte de las organizaciones.</a:t>
            </a:r>
          </a:p>
          <a:p>
            <a:pPr algn="l">
              <a:lnSpc>
                <a:spcPts val="4170"/>
              </a:lnSpc>
            </a:pPr>
          </a:p>
          <a:p>
            <a:pPr algn="l" marL="750336" indent="-375168" lvl="1">
              <a:lnSpc>
                <a:spcPts val="4170"/>
              </a:lnSpc>
              <a:spcBef>
                <a:spcPct val="0"/>
              </a:spcBef>
              <a:buFont typeface="Arial"/>
              <a:buChar char="•"/>
            </a:pPr>
            <a:r>
              <a:rPr lang="en-US" b="true" sz="3475">
                <a:solidFill>
                  <a:srgbClr val="000000"/>
                </a:solidFill>
                <a:latin typeface="Fira Sans Bold"/>
                <a:ea typeface="Fira Sans Bold"/>
                <a:cs typeface="Fira Sans Bold"/>
                <a:sym typeface="Fira Sans Bold"/>
              </a:rPr>
              <a:t>Data Mart </a:t>
            </a:r>
            <a:r>
              <a:rPr lang="en-US" sz="3475">
                <a:solidFill>
                  <a:srgbClr val="000000"/>
                </a:solidFill>
                <a:latin typeface="Fira Sans"/>
                <a:ea typeface="Fira Sans"/>
                <a:cs typeface="Fira Sans"/>
                <a:sym typeface="Fira Sans"/>
              </a:rPr>
              <a:t>es un subconjunto del data warehouse, diseñado especialmente para una línea de negocio particular, como ventas, finanzas, etc. </a:t>
            </a:r>
          </a:p>
        </p:txBody>
      </p:sp>
      <p:sp>
        <p:nvSpPr>
          <p:cNvPr name="TextBox 3" id="3"/>
          <p:cNvSpPr txBox="true"/>
          <p:nvPr/>
        </p:nvSpPr>
        <p:spPr>
          <a:xfrm rot="0">
            <a:off x="1028700" y="1028700"/>
            <a:ext cx="16387444" cy="1057275"/>
          </a:xfrm>
          <a:prstGeom prst="rect">
            <a:avLst/>
          </a:prstGeom>
        </p:spPr>
        <p:txBody>
          <a:bodyPr anchor="t" rtlCol="false" tIns="0" lIns="0" bIns="0" rIns="0">
            <a:spAutoFit/>
          </a:bodyPr>
          <a:lstStyle/>
          <a:p>
            <a:pPr algn="l">
              <a:lnSpc>
                <a:spcPts val="8399"/>
              </a:lnSpc>
            </a:pPr>
            <a:r>
              <a:rPr lang="en-US" sz="6999" b="true">
                <a:solidFill>
                  <a:srgbClr val="004651"/>
                </a:solidFill>
                <a:latin typeface="Fira Sans Medium"/>
                <a:ea typeface="Fira Sans Medium"/>
                <a:cs typeface="Fira Sans Medium"/>
                <a:sym typeface="Fira Sans Medium"/>
              </a:rPr>
              <a:t>Tipos de Data Warehouse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a:videoFile r:link="rId3"/>
          </p:nvPr>
        </p:nvPicPr>
        <p:blipFill>
          <a:blip r:embed="rId2"/>
          <a:stretch>
            <a:fillRect/>
          </a:stretch>
        </p:blipFill>
        <p:spPr>
          <a:xfrm rot="0">
            <a:off x="1828799" y="1028700"/>
            <a:ext cx="14630402" cy="8229600"/>
          </a:xfrm>
          <a:prstGeom prst="rect">
            <a:avLst/>
          </a:prstGeom>
        </p:spPr>
      </p:pic>
    </p:spTree>
  </p:cSld>
  <p:clrMapOvr>
    <a:masterClrMapping/>
  </p:clrMapOvr>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3184745"/>
            <a:ext cx="16230600" cy="5762625"/>
          </a:xfrm>
          <a:prstGeom prst="rect">
            <a:avLst/>
          </a:prstGeom>
        </p:spPr>
        <p:txBody>
          <a:bodyPr anchor="t" rtlCol="false" tIns="0" lIns="0" bIns="0" rIns="0">
            <a:spAutoFit/>
          </a:bodyPr>
          <a:lstStyle/>
          <a:p>
            <a:pPr algn="l">
              <a:lnSpc>
                <a:spcPts val="4170"/>
              </a:lnSpc>
            </a:pPr>
            <a:r>
              <a:rPr lang="en-US" sz="3475">
                <a:solidFill>
                  <a:srgbClr val="000000"/>
                </a:solidFill>
                <a:latin typeface="Fira Sans"/>
                <a:ea typeface="Fira Sans"/>
                <a:cs typeface="Fira Sans"/>
                <a:sym typeface="Fira Sans"/>
              </a:rPr>
              <a:t>Los Data Warehouse son utilizados por todas las empresas que deben tratar grandes volúmenes de datos o que recolectan datos de múltiples fuentes. Son utilizados también por empresas que desean acceder con mayor facilidad a sus datos. </a:t>
            </a:r>
          </a:p>
          <a:p>
            <a:pPr algn="l">
              <a:lnSpc>
                <a:spcPts val="4170"/>
              </a:lnSpc>
            </a:pPr>
          </a:p>
          <a:p>
            <a:pPr algn="l">
              <a:lnSpc>
                <a:spcPts val="4170"/>
              </a:lnSpc>
            </a:pPr>
            <a:r>
              <a:rPr lang="en-US" sz="3475">
                <a:solidFill>
                  <a:srgbClr val="000000"/>
                </a:solidFill>
                <a:latin typeface="Fira Sans"/>
                <a:ea typeface="Fira Sans"/>
                <a:cs typeface="Fira Sans"/>
                <a:sym typeface="Fira Sans"/>
              </a:rPr>
              <a:t>Para cualquier empresa que busque asistencia en la toma de decisiones, los Data Warehouse pueden resultar pertinentes. Este es también el caso para los usuarios que buscan gestionar informes, gráficos y diagramas a partir de datos.</a:t>
            </a:r>
          </a:p>
          <a:p>
            <a:pPr algn="l">
              <a:lnSpc>
                <a:spcPts val="4170"/>
              </a:lnSpc>
            </a:pPr>
            <a:r>
              <a:rPr lang="en-US" sz="3475">
                <a:solidFill>
                  <a:srgbClr val="000000"/>
                </a:solidFill>
                <a:latin typeface="Fira Sans"/>
                <a:ea typeface="Fira Sans"/>
                <a:cs typeface="Fira Sans"/>
                <a:sym typeface="Fira Sans"/>
              </a:rPr>
              <a:t>Los Data Warehouses tienen su lugar en todos los sectores de actividad. Sin embargo, son utilizados de formas muy diferentes según la industria.</a:t>
            </a:r>
          </a:p>
          <a:p>
            <a:pPr algn="l">
              <a:lnSpc>
                <a:spcPts val="4170"/>
              </a:lnSpc>
              <a:spcBef>
                <a:spcPct val="0"/>
              </a:spcBef>
            </a:pPr>
          </a:p>
        </p:txBody>
      </p:sp>
      <p:sp>
        <p:nvSpPr>
          <p:cNvPr name="TextBox 3" id="3"/>
          <p:cNvSpPr txBox="true"/>
          <p:nvPr/>
        </p:nvSpPr>
        <p:spPr>
          <a:xfrm rot="0">
            <a:off x="1028700" y="1028700"/>
            <a:ext cx="16387444" cy="1057275"/>
          </a:xfrm>
          <a:prstGeom prst="rect">
            <a:avLst/>
          </a:prstGeom>
        </p:spPr>
        <p:txBody>
          <a:bodyPr anchor="t" rtlCol="false" tIns="0" lIns="0" bIns="0" rIns="0">
            <a:spAutoFit/>
          </a:bodyPr>
          <a:lstStyle/>
          <a:p>
            <a:pPr algn="l">
              <a:lnSpc>
                <a:spcPts val="8399"/>
              </a:lnSpc>
            </a:pPr>
            <a:r>
              <a:rPr lang="en-US" sz="6999" b="true">
                <a:solidFill>
                  <a:srgbClr val="004651"/>
                </a:solidFill>
                <a:latin typeface="Fira Sans Medium"/>
                <a:ea typeface="Fira Sans Medium"/>
                <a:cs typeface="Fira Sans Medium"/>
                <a:sym typeface="Fira Sans Medium"/>
              </a:rPr>
              <a:t>¿Quién utiliza un DWH?</a:t>
            </a:r>
          </a:p>
        </p:txBody>
      </p:sp>
    </p:spTree>
  </p:cSld>
  <p:clrMapOvr>
    <a:masterClrMapping/>
  </p:clrMapOvr>
</p:sld>
</file>

<file path=ppt/slides/slide1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3184745"/>
            <a:ext cx="16230600" cy="5762625"/>
          </a:xfrm>
          <a:prstGeom prst="rect">
            <a:avLst/>
          </a:prstGeom>
        </p:spPr>
        <p:txBody>
          <a:bodyPr anchor="t" rtlCol="false" tIns="0" lIns="0" bIns="0" rIns="0">
            <a:spAutoFit/>
          </a:bodyPr>
          <a:lstStyle/>
          <a:p>
            <a:pPr algn="l">
              <a:lnSpc>
                <a:spcPts val="4170"/>
              </a:lnSpc>
            </a:pPr>
            <a:r>
              <a:rPr lang="en-US" sz="3475">
                <a:solidFill>
                  <a:srgbClr val="000000"/>
                </a:solidFill>
                <a:latin typeface="Fira Sans"/>
                <a:ea typeface="Fira Sans"/>
                <a:cs typeface="Fira Sans"/>
                <a:sym typeface="Fira Sans"/>
              </a:rPr>
              <a:t>El procesamiento analítico en línea (OLAP) y el procesamiento de transacciones en línea (OLTP) son sistemas de procesamiento de datos que ayudan a almacenar y analizar datos empresariales. Puede recopilar y almacenar datos de múltiples fuentes, como sitios web, aplicaciones, medidores inteligentes y sistemas internos. </a:t>
            </a:r>
          </a:p>
          <a:p>
            <a:pPr algn="l">
              <a:lnSpc>
                <a:spcPts val="4170"/>
              </a:lnSpc>
            </a:pPr>
          </a:p>
          <a:p>
            <a:pPr algn="l">
              <a:lnSpc>
                <a:spcPts val="4170"/>
              </a:lnSpc>
              <a:spcBef>
                <a:spcPct val="0"/>
              </a:spcBef>
            </a:pPr>
            <a:r>
              <a:rPr lang="en-US" sz="3475">
                <a:solidFill>
                  <a:srgbClr val="000000"/>
                </a:solidFill>
                <a:latin typeface="Fira Sans"/>
                <a:ea typeface="Fira Sans"/>
                <a:cs typeface="Fira Sans"/>
                <a:sym typeface="Fira Sans"/>
              </a:rPr>
              <a:t>El OLAP combina y agrupa los datos para que pueda analizarlos desde diferentes puntos de vista. Por el contrario, el OLTP almacena y actualiza los datos transaccionales de manera confiable y eficiente en grandes volúmenes. Las bases de datos de OLTP pueden ser uno de los diferentes orígenes de datos de un sistema de OLAP.</a:t>
            </a:r>
          </a:p>
        </p:txBody>
      </p:sp>
      <p:sp>
        <p:nvSpPr>
          <p:cNvPr name="TextBox 3" id="3"/>
          <p:cNvSpPr txBox="true"/>
          <p:nvPr/>
        </p:nvSpPr>
        <p:spPr>
          <a:xfrm rot="0">
            <a:off x="1028700" y="1028700"/>
            <a:ext cx="16387444" cy="1057275"/>
          </a:xfrm>
          <a:prstGeom prst="rect">
            <a:avLst/>
          </a:prstGeom>
        </p:spPr>
        <p:txBody>
          <a:bodyPr anchor="t" rtlCol="false" tIns="0" lIns="0" bIns="0" rIns="0">
            <a:spAutoFit/>
          </a:bodyPr>
          <a:lstStyle/>
          <a:p>
            <a:pPr algn="l">
              <a:lnSpc>
                <a:spcPts val="8399"/>
              </a:lnSpc>
            </a:pPr>
            <a:r>
              <a:rPr lang="en-US" sz="6999" b="true">
                <a:solidFill>
                  <a:srgbClr val="004651"/>
                </a:solidFill>
                <a:latin typeface="Fira Sans Medium"/>
                <a:ea typeface="Fira Sans Medium"/>
                <a:cs typeface="Fira Sans Medium"/>
                <a:sym typeface="Fira Sans Medium"/>
              </a:rPr>
              <a:t>OLAP Y OLTP</a:t>
            </a:r>
          </a:p>
        </p:txBody>
      </p:sp>
    </p:spTree>
  </p:cSld>
  <p:clrMapOvr>
    <a:masterClrMapping/>
  </p:clrMapOvr>
</p:sld>
</file>

<file path=ppt/slides/slide1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028700"/>
            <a:ext cx="16230600" cy="7858125"/>
          </a:xfrm>
          <a:prstGeom prst="rect">
            <a:avLst/>
          </a:prstGeom>
        </p:spPr>
        <p:txBody>
          <a:bodyPr anchor="t" rtlCol="false" tIns="0" lIns="0" bIns="0" rIns="0">
            <a:spAutoFit/>
          </a:bodyPr>
          <a:lstStyle/>
          <a:p>
            <a:pPr algn="l">
              <a:lnSpc>
                <a:spcPts val="4170"/>
              </a:lnSpc>
            </a:pPr>
            <a:r>
              <a:rPr lang="en-US" sz="3475">
                <a:solidFill>
                  <a:srgbClr val="000000"/>
                </a:solidFill>
                <a:latin typeface="Fira Sans"/>
                <a:ea typeface="Fira Sans"/>
                <a:cs typeface="Fira Sans"/>
                <a:sym typeface="Fira Sans"/>
              </a:rPr>
              <a:t>El propósito principal del procesamiento analítico en línea (OLAP) es analizar los datos agregados, mientras que el propósito principal del procesamiento de transacciones en línea (OLTP) es procesar las transacciones de bases de datos.</a:t>
            </a:r>
          </a:p>
          <a:p>
            <a:pPr algn="l">
              <a:lnSpc>
                <a:spcPts val="4170"/>
              </a:lnSpc>
            </a:pPr>
          </a:p>
          <a:p>
            <a:pPr algn="l">
              <a:lnSpc>
                <a:spcPts val="4170"/>
              </a:lnSpc>
            </a:pPr>
            <a:r>
              <a:rPr lang="en-US" sz="3475">
                <a:solidFill>
                  <a:srgbClr val="000000"/>
                </a:solidFill>
                <a:latin typeface="Fira Sans"/>
                <a:ea typeface="Fira Sans"/>
                <a:cs typeface="Fira Sans"/>
                <a:sym typeface="Fira Sans"/>
              </a:rPr>
              <a:t>Los sistemas de OLAP se utilizan para generar informes, realizar análisis de datos complejos e identificar tendencias. Por el contrario, los sistemas de OLTP se utilizan para procesar pedidos, actualizar el inventario y administrar las cuentas de los clientes.</a:t>
            </a:r>
          </a:p>
          <a:p>
            <a:pPr algn="l">
              <a:lnSpc>
                <a:spcPts val="4170"/>
              </a:lnSpc>
            </a:pPr>
          </a:p>
          <a:p>
            <a:pPr algn="l">
              <a:lnSpc>
                <a:spcPts val="4170"/>
              </a:lnSpc>
            </a:pPr>
            <a:r>
              <a:rPr lang="en-US" sz="3475">
                <a:solidFill>
                  <a:srgbClr val="000000"/>
                </a:solidFill>
                <a:latin typeface="Fira Sans"/>
                <a:ea typeface="Fira Sans"/>
                <a:cs typeface="Fira Sans"/>
                <a:sym typeface="Fira Sans"/>
              </a:rPr>
              <a:t>Otras diferencias entre OLTP Y OLAP son:</a:t>
            </a:r>
          </a:p>
          <a:p>
            <a:pPr algn="l">
              <a:lnSpc>
                <a:spcPts val="4170"/>
              </a:lnSpc>
            </a:pPr>
          </a:p>
          <a:p>
            <a:pPr algn="l" marL="750336" indent="-375168" lvl="1">
              <a:lnSpc>
                <a:spcPts val="4170"/>
              </a:lnSpc>
              <a:buFont typeface="Arial"/>
              <a:buChar char="•"/>
            </a:pPr>
            <a:r>
              <a:rPr lang="en-US" sz="3475">
                <a:solidFill>
                  <a:srgbClr val="000000"/>
                </a:solidFill>
                <a:latin typeface="Fira Sans"/>
                <a:ea typeface="Fira Sans"/>
                <a:cs typeface="Fira Sans"/>
                <a:sym typeface="Fira Sans"/>
              </a:rPr>
              <a:t>Formato de datos</a:t>
            </a:r>
          </a:p>
          <a:p>
            <a:pPr algn="l" marL="750336" indent="-375168" lvl="1">
              <a:lnSpc>
                <a:spcPts val="4170"/>
              </a:lnSpc>
              <a:buFont typeface="Arial"/>
              <a:buChar char="•"/>
            </a:pPr>
            <a:r>
              <a:rPr lang="en-US" sz="3475">
                <a:solidFill>
                  <a:srgbClr val="000000"/>
                </a:solidFill>
                <a:latin typeface="Fira Sans"/>
                <a:ea typeface="Fira Sans"/>
                <a:cs typeface="Fira Sans"/>
                <a:sym typeface="Fira Sans"/>
              </a:rPr>
              <a:t>Arquitectura de datos</a:t>
            </a:r>
          </a:p>
          <a:p>
            <a:pPr algn="l" marL="750336" indent="-375168" lvl="1">
              <a:lnSpc>
                <a:spcPts val="4170"/>
              </a:lnSpc>
              <a:buFont typeface="Arial"/>
              <a:buChar char="•"/>
            </a:pPr>
            <a:r>
              <a:rPr lang="en-US" sz="3475">
                <a:solidFill>
                  <a:srgbClr val="000000"/>
                </a:solidFill>
                <a:latin typeface="Fira Sans"/>
                <a:ea typeface="Fira Sans"/>
                <a:cs typeface="Fira Sans"/>
                <a:sym typeface="Fira Sans"/>
              </a:rPr>
              <a:t>Rendimiento</a:t>
            </a:r>
          </a:p>
          <a:p>
            <a:pPr algn="l" marL="750336" indent="-375168" lvl="1">
              <a:lnSpc>
                <a:spcPts val="4170"/>
              </a:lnSpc>
              <a:spcBef>
                <a:spcPct val="0"/>
              </a:spcBef>
              <a:buFont typeface="Arial"/>
              <a:buChar char="•"/>
            </a:pPr>
            <a:r>
              <a:rPr lang="en-US" sz="3475">
                <a:solidFill>
                  <a:srgbClr val="000000"/>
                </a:solidFill>
                <a:latin typeface="Fira Sans"/>
                <a:ea typeface="Fira Sans"/>
                <a:cs typeface="Fira Sans"/>
                <a:sym typeface="Fira Sans"/>
              </a:rPr>
              <a:t>Requisitos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4431803"/>
            <a:ext cx="10202605" cy="1266825"/>
          </a:xfrm>
          <a:prstGeom prst="rect">
            <a:avLst/>
          </a:prstGeom>
        </p:spPr>
        <p:txBody>
          <a:bodyPr anchor="t" rtlCol="false" tIns="0" lIns="0" bIns="0" rIns="0">
            <a:spAutoFit/>
          </a:bodyPr>
          <a:lstStyle/>
          <a:p>
            <a:pPr algn="l">
              <a:lnSpc>
                <a:spcPts val="9989"/>
              </a:lnSpc>
            </a:pPr>
            <a:r>
              <a:rPr lang="en-US" sz="8324" b="true">
                <a:solidFill>
                  <a:srgbClr val="000000"/>
                </a:solidFill>
                <a:latin typeface="Fira Sans Bold"/>
                <a:ea typeface="Fira Sans Bold"/>
                <a:cs typeface="Fira Sans Bold"/>
                <a:sym typeface="Fira Sans Bold"/>
              </a:rPr>
              <a:t>Clase 5</a:t>
            </a:r>
          </a:p>
        </p:txBody>
      </p:sp>
      <p:grpSp>
        <p:nvGrpSpPr>
          <p:cNvPr name="Group 3" id="3"/>
          <p:cNvGrpSpPr/>
          <p:nvPr/>
        </p:nvGrpSpPr>
        <p:grpSpPr>
          <a:xfrm rot="0">
            <a:off x="13598783" y="2273889"/>
            <a:ext cx="7321033" cy="6340049"/>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5" id="5"/>
          <p:cNvGrpSpPr/>
          <p:nvPr/>
        </p:nvGrpSpPr>
        <p:grpSpPr>
          <a:xfrm rot="0">
            <a:off x="15042650" y="6731087"/>
            <a:ext cx="4970154" cy="4304177"/>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TextBox 7" id="7"/>
          <p:cNvSpPr txBox="true"/>
          <p:nvPr/>
        </p:nvSpPr>
        <p:spPr>
          <a:xfrm rot="0">
            <a:off x="2887626" y="1095105"/>
            <a:ext cx="6453242" cy="405765"/>
          </a:xfrm>
          <a:prstGeom prst="rect">
            <a:avLst/>
          </a:prstGeom>
        </p:spPr>
        <p:txBody>
          <a:bodyPr anchor="t" rtlCol="false" tIns="0" lIns="0" bIns="0" rIns="0">
            <a:spAutoFit/>
          </a:bodyPr>
          <a:lstStyle/>
          <a:p>
            <a:pPr algn="l">
              <a:lnSpc>
                <a:spcPts val="3359"/>
              </a:lnSpc>
              <a:spcBef>
                <a:spcPct val="0"/>
              </a:spcBef>
            </a:pPr>
            <a:r>
              <a:rPr lang="en-US" b="true" sz="2400">
                <a:solidFill>
                  <a:srgbClr val="000000"/>
                </a:solidFill>
                <a:latin typeface="Fira Sans Medium"/>
                <a:ea typeface="Fira Sans Medium"/>
                <a:cs typeface="Fira Sans Medium"/>
                <a:sym typeface="Fira Sans Medium"/>
              </a:rPr>
              <a:t>UNIVERSIDAD DE SAN CARLOS DE GUATEMALA</a:t>
            </a:r>
          </a:p>
        </p:txBody>
      </p:sp>
      <p:sp>
        <p:nvSpPr>
          <p:cNvPr name="Freeform 8" id="8"/>
          <p:cNvSpPr/>
          <p:nvPr/>
        </p:nvSpPr>
        <p:spPr>
          <a:xfrm flipH="false" flipV="false" rot="0">
            <a:off x="1028700" y="576515"/>
            <a:ext cx="1490570" cy="1490570"/>
          </a:xfrm>
          <a:custGeom>
            <a:avLst/>
            <a:gdLst/>
            <a:ahLst/>
            <a:cxnLst/>
            <a:rect r="r" b="b" t="t" l="l"/>
            <a:pathLst>
              <a:path h="1490570" w="1490570">
                <a:moveTo>
                  <a:pt x="0" y="0"/>
                </a:moveTo>
                <a:lnTo>
                  <a:pt x="1490570" y="0"/>
                </a:lnTo>
                <a:lnTo>
                  <a:pt x="1490570" y="1490570"/>
                </a:lnTo>
                <a:lnTo>
                  <a:pt x="0" y="1490570"/>
                </a:lnTo>
                <a:lnTo>
                  <a:pt x="0" y="0"/>
                </a:lnTo>
                <a:close/>
              </a:path>
            </a:pathLst>
          </a:custGeom>
          <a:blipFill>
            <a:blip r:embed="rId2"/>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a:videoFile r:link="rId3"/>
          </p:nvPr>
        </p:nvPicPr>
        <p:blipFill>
          <a:blip r:embed="rId2"/>
          <a:stretch>
            <a:fillRect/>
          </a:stretch>
        </p:blipFill>
        <p:spPr>
          <a:xfrm rot="0">
            <a:off x="1200223" y="675126"/>
            <a:ext cx="15887553" cy="8936747"/>
          </a:xfrm>
          <a:prstGeom prst="rect">
            <a:avLst/>
          </a:prstGeom>
        </p:spPr>
      </p:pic>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91331" y="2598443"/>
            <a:ext cx="6298054" cy="3511903"/>
          </a:xfrm>
          <a:custGeom>
            <a:avLst/>
            <a:gdLst/>
            <a:ahLst/>
            <a:cxnLst/>
            <a:rect r="r" b="b" t="t" l="l"/>
            <a:pathLst>
              <a:path h="3511903" w="6298054">
                <a:moveTo>
                  <a:pt x="0" y="0"/>
                </a:moveTo>
                <a:lnTo>
                  <a:pt x="6298054" y="0"/>
                </a:lnTo>
                <a:lnTo>
                  <a:pt x="6298054" y="3511903"/>
                </a:lnTo>
                <a:lnTo>
                  <a:pt x="0" y="3511903"/>
                </a:lnTo>
                <a:lnTo>
                  <a:pt x="0" y="0"/>
                </a:lnTo>
                <a:close/>
              </a:path>
            </a:pathLst>
          </a:custGeom>
          <a:blipFill>
            <a:blip r:embed="rId2"/>
            <a:stretch>
              <a:fillRect l="0" t="0" r="0" b="0"/>
            </a:stretch>
          </a:blipFill>
        </p:spPr>
      </p:sp>
      <p:sp>
        <p:nvSpPr>
          <p:cNvPr name="Freeform 3" id="3"/>
          <p:cNvSpPr/>
          <p:nvPr/>
        </p:nvSpPr>
        <p:spPr>
          <a:xfrm flipH="false" flipV="false" rot="0">
            <a:off x="10224543" y="3015818"/>
            <a:ext cx="5130035" cy="3462774"/>
          </a:xfrm>
          <a:custGeom>
            <a:avLst/>
            <a:gdLst/>
            <a:ahLst/>
            <a:cxnLst/>
            <a:rect r="r" b="b" t="t" l="l"/>
            <a:pathLst>
              <a:path h="3462774" w="5130035">
                <a:moveTo>
                  <a:pt x="0" y="0"/>
                </a:moveTo>
                <a:lnTo>
                  <a:pt x="5130035" y="0"/>
                </a:lnTo>
                <a:lnTo>
                  <a:pt x="5130035" y="3462774"/>
                </a:lnTo>
                <a:lnTo>
                  <a:pt x="0" y="3462774"/>
                </a:lnTo>
                <a:lnTo>
                  <a:pt x="0" y="0"/>
                </a:lnTo>
                <a:close/>
              </a:path>
            </a:pathLst>
          </a:custGeom>
          <a:blipFill>
            <a:blip r:embed="rId3"/>
            <a:stretch>
              <a:fillRect l="0" t="0" r="0" b="0"/>
            </a:stretch>
          </a:blipFill>
        </p:spPr>
      </p:sp>
      <p:sp>
        <p:nvSpPr>
          <p:cNvPr name="Freeform 4" id="4"/>
          <p:cNvSpPr/>
          <p:nvPr/>
        </p:nvSpPr>
        <p:spPr>
          <a:xfrm flipH="false" flipV="false" rot="0">
            <a:off x="5830709" y="5143500"/>
            <a:ext cx="6096209" cy="4064140"/>
          </a:xfrm>
          <a:custGeom>
            <a:avLst/>
            <a:gdLst/>
            <a:ahLst/>
            <a:cxnLst/>
            <a:rect r="r" b="b" t="t" l="l"/>
            <a:pathLst>
              <a:path h="4064140" w="6096209">
                <a:moveTo>
                  <a:pt x="0" y="0"/>
                </a:moveTo>
                <a:lnTo>
                  <a:pt x="6096210" y="0"/>
                </a:lnTo>
                <a:lnTo>
                  <a:pt x="6096210" y="4064140"/>
                </a:lnTo>
                <a:lnTo>
                  <a:pt x="0" y="4064140"/>
                </a:lnTo>
                <a:lnTo>
                  <a:pt x="0" y="0"/>
                </a:lnTo>
                <a:close/>
              </a:path>
            </a:pathLst>
          </a:custGeom>
          <a:blipFill>
            <a:blip r:embed="rId4"/>
            <a:stretch>
              <a:fillRect l="0" t="0" r="0" b="0"/>
            </a:stretch>
          </a:blipFill>
        </p:spPr>
      </p:sp>
      <p:sp>
        <p:nvSpPr>
          <p:cNvPr name="TextBox 5" id="5"/>
          <p:cNvSpPr txBox="true"/>
          <p:nvPr/>
        </p:nvSpPr>
        <p:spPr>
          <a:xfrm rot="0">
            <a:off x="1028700" y="1028700"/>
            <a:ext cx="16387444" cy="1057275"/>
          </a:xfrm>
          <a:prstGeom prst="rect">
            <a:avLst/>
          </a:prstGeom>
        </p:spPr>
        <p:txBody>
          <a:bodyPr anchor="t" rtlCol="false" tIns="0" lIns="0" bIns="0" rIns="0">
            <a:spAutoFit/>
          </a:bodyPr>
          <a:lstStyle/>
          <a:p>
            <a:pPr algn="l">
              <a:lnSpc>
                <a:spcPts val="8399"/>
              </a:lnSpc>
            </a:pPr>
            <a:r>
              <a:rPr lang="en-US" sz="6999" b="true">
                <a:solidFill>
                  <a:srgbClr val="004651"/>
                </a:solidFill>
                <a:latin typeface="Fira Sans Medium"/>
                <a:ea typeface="Fira Sans Medium"/>
                <a:cs typeface="Fira Sans Medium"/>
                <a:sym typeface="Fira Sans Medium"/>
              </a:rPr>
              <a:t>Bases de datos, DWH y Data Lake</a:t>
            </a:r>
          </a:p>
        </p:txBody>
      </p:sp>
    </p:spTree>
  </p:cSld>
  <p:clrMapOvr>
    <a:masterClrMapping/>
  </p:clrMapOvr>
</p:sld>
</file>

<file path=ppt/slides/slide2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2244682"/>
            <a:ext cx="16230600" cy="5791200"/>
          </a:xfrm>
          <a:prstGeom prst="rect">
            <a:avLst/>
          </a:prstGeom>
        </p:spPr>
        <p:txBody>
          <a:bodyPr anchor="t" rtlCol="false" tIns="0" lIns="0" bIns="0" rIns="0">
            <a:spAutoFit/>
          </a:bodyPr>
          <a:lstStyle/>
          <a:p>
            <a:pPr algn="l" marL="518160" indent="-259080" lvl="1">
              <a:lnSpc>
                <a:spcPts val="2879"/>
              </a:lnSpc>
              <a:buFont typeface="Arial"/>
              <a:buChar char="•"/>
            </a:pPr>
            <a:r>
              <a:rPr lang="en-US" sz="2400">
                <a:solidFill>
                  <a:srgbClr val="000000"/>
                </a:solidFill>
                <a:latin typeface="Fira Sans"/>
                <a:ea typeface="Fira Sans"/>
                <a:cs typeface="Fira Sans"/>
                <a:sym typeface="Fira Sans"/>
              </a:rPr>
              <a:t>Importar y cargar los datos del archivo csv.</a:t>
            </a:r>
          </a:p>
          <a:p>
            <a:pPr algn="l" marL="518160" indent="-259080" lvl="1">
              <a:lnSpc>
                <a:spcPts val="2879"/>
              </a:lnSpc>
              <a:buFont typeface="Arial"/>
              <a:buChar char="•"/>
            </a:pPr>
            <a:r>
              <a:rPr lang="en-US" sz="2400">
                <a:solidFill>
                  <a:srgbClr val="000000"/>
                </a:solidFill>
                <a:latin typeface="Fira Sans"/>
                <a:ea typeface="Fira Sans"/>
                <a:cs typeface="Fira Sans"/>
                <a:sym typeface="Fira Sans"/>
              </a:rPr>
              <a:t>Realizar una limpieza y preparación básica de los datos si es necesario.</a:t>
            </a:r>
          </a:p>
          <a:p>
            <a:pPr algn="l" marL="518160" indent="-259080" lvl="1">
              <a:lnSpc>
                <a:spcPts val="2879"/>
              </a:lnSpc>
              <a:buFont typeface="Arial"/>
              <a:buChar char="•"/>
            </a:pPr>
            <a:r>
              <a:rPr lang="en-US" sz="2400">
                <a:solidFill>
                  <a:srgbClr val="000000"/>
                </a:solidFill>
                <a:latin typeface="Fira Sans"/>
                <a:ea typeface="Fira Sans"/>
                <a:cs typeface="Fira Sans"/>
                <a:sym typeface="Fira Sans"/>
              </a:rPr>
              <a:t>Realizar un resumen estadístico de los datos.</a:t>
            </a:r>
          </a:p>
          <a:p>
            <a:pPr algn="l" marL="518160" indent="-259080" lvl="1">
              <a:lnSpc>
                <a:spcPts val="2879"/>
              </a:lnSpc>
              <a:buFont typeface="Arial"/>
              <a:buChar char="•"/>
            </a:pPr>
            <a:r>
              <a:rPr lang="en-US" sz="2400">
                <a:solidFill>
                  <a:srgbClr val="000000"/>
                </a:solidFill>
                <a:latin typeface="Fira Sans"/>
                <a:ea typeface="Fira Sans"/>
                <a:cs typeface="Fira Sans"/>
                <a:sym typeface="Fira Sans"/>
              </a:rPr>
              <a:t>Realizar una matriz de correlación.</a:t>
            </a:r>
          </a:p>
          <a:p>
            <a:pPr algn="l" marL="518160" indent="-259080" lvl="1">
              <a:lnSpc>
                <a:spcPts val="2879"/>
              </a:lnSpc>
              <a:buFont typeface="Arial"/>
              <a:buChar char="•"/>
            </a:pPr>
            <a:r>
              <a:rPr lang="en-US" sz="2400">
                <a:solidFill>
                  <a:srgbClr val="000000"/>
                </a:solidFill>
                <a:latin typeface="Fira Sans"/>
                <a:ea typeface="Fira Sans"/>
                <a:cs typeface="Fira Sans"/>
                <a:sym typeface="Fira Sans"/>
              </a:rPr>
              <a:t>Realizar al menos 3 gráficos.</a:t>
            </a:r>
          </a:p>
          <a:p>
            <a:pPr algn="l" marL="518160" indent="-259080" lvl="1">
              <a:lnSpc>
                <a:spcPts val="2879"/>
              </a:lnSpc>
              <a:buFont typeface="Arial"/>
              <a:buChar char="•"/>
            </a:pPr>
            <a:r>
              <a:rPr lang="en-US" sz="2400">
                <a:solidFill>
                  <a:srgbClr val="000000"/>
                </a:solidFill>
                <a:latin typeface="Fira Sans"/>
                <a:ea typeface="Fira Sans"/>
                <a:cs typeface="Fira Sans"/>
                <a:sym typeface="Fira Sans"/>
              </a:rPr>
              <a:t>Indicar al menos 3 conclusiones de información importante observada de los datos.</a:t>
            </a:r>
          </a:p>
          <a:p>
            <a:pPr algn="l">
              <a:lnSpc>
                <a:spcPts val="2879"/>
              </a:lnSpc>
            </a:pPr>
          </a:p>
          <a:p>
            <a:pPr algn="l" marL="518160" indent="-259080" lvl="1">
              <a:lnSpc>
                <a:spcPts val="2879"/>
              </a:lnSpc>
              <a:buFont typeface="Arial"/>
              <a:buChar char="•"/>
            </a:pPr>
            <a:r>
              <a:rPr lang="en-US" b="true" sz="2400">
                <a:solidFill>
                  <a:srgbClr val="000000"/>
                </a:solidFill>
                <a:latin typeface="Fira Sans Bold"/>
                <a:ea typeface="Fira Sans Bold"/>
                <a:cs typeface="Fira Sans Bold"/>
                <a:sym typeface="Fira Sans Bold"/>
              </a:rPr>
              <a:t>Observaciones:</a:t>
            </a:r>
          </a:p>
          <a:p>
            <a:pPr algn="l" marL="1036320" indent="-345440" lvl="2">
              <a:lnSpc>
                <a:spcPts val="2879"/>
              </a:lnSpc>
              <a:buFont typeface="Arial"/>
              <a:buChar char="⚬"/>
            </a:pPr>
            <a:r>
              <a:rPr lang="en-US" sz="2400">
                <a:solidFill>
                  <a:srgbClr val="000000"/>
                </a:solidFill>
                <a:latin typeface="Fira Sans"/>
                <a:ea typeface="Fira Sans"/>
                <a:cs typeface="Fira Sans"/>
                <a:sym typeface="Fira Sans"/>
              </a:rPr>
              <a:t>Puede utilizar cualquier herramienta para realizar la tarea (Excel, Python, R)</a:t>
            </a:r>
          </a:p>
          <a:p>
            <a:pPr algn="l" marL="1036320" indent="-345440" lvl="2">
              <a:lnSpc>
                <a:spcPts val="2879"/>
              </a:lnSpc>
              <a:buFont typeface="Arial"/>
              <a:buChar char="⚬"/>
            </a:pPr>
            <a:r>
              <a:rPr lang="en-US" sz="2400">
                <a:solidFill>
                  <a:srgbClr val="000000"/>
                </a:solidFill>
                <a:latin typeface="Fira Sans"/>
                <a:ea typeface="Fira Sans"/>
                <a:cs typeface="Fira Sans"/>
                <a:sym typeface="Fira Sans"/>
              </a:rPr>
              <a:t>Fecha de entrega sábado 08 de marzo a las 23:59 horas.</a:t>
            </a:r>
          </a:p>
          <a:p>
            <a:pPr algn="l">
              <a:lnSpc>
                <a:spcPts val="2879"/>
              </a:lnSpc>
            </a:pPr>
          </a:p>
          <a:p>
            <a:pPr algn="l" marL="518160" indent="-259080" lvl="1">
              <a:lnSpc>
                <a:spcPts val="2879"/>
              </a:lnSpc>
              <a:buFont typeface="Arial"/>
              <a:buChar char="•"/>
            </a:pPr>
            <a:r>
              <a:rPr lang="en-US" b="true" sz="2400">
                <a:solidFill>
                  <a:srgbClr val="000000"/>
                </a:solidFill>
                <a:latin typeface="Fira Sans Bold"/>
                <a:ea typeface="Fira Sans Bold"/>
                <a:cs typeface="Fira Sans Bold"/>
                <a:sym typeface="Fira Sans Bold"/>
              </a:rPr>
              <a:t>Entregable:</a:t>
            </a:r>
          </a:p>
          <a:p>
            <a:pPr algn="l" marL="1036320" indent="-345440" lvl="2">
              <a:lnSpc>
                <a:spcPts val="2879"/>
              </a:lnSpc>
              <a:buFont typeface="Arial"/>
              <a:buChar char="⚬"/>
            </a:pPr>
            <a:r>
              <a:rPr lang="en-US" sz="2400">
                <a:solidFill>
                  <a:srgbClr val="000000"/>
                </a:solidFill>
                <a:latin typeface="Fira Sans"/>
                <a:ea typeface="Fira Sans"/>
                <a:cs typeface="Fira Sans"/>
                <a:sym typeface="Fira Sans"/>
              </a:rPr>
              <a:t>Código fuente (o funciones de Excel utilizadas)</a:t>
            </a:r>
          </a:p>
          <a:p>
            <a:pPr algn="l" marL="1036320" indent="-345440" lvl="2">
              <a:lnSpc>
                <a:spcPts val="2879"/>
              </a:lnSpc>
              <a:buFont typeface="Arial"/>
              <a:buChar char="⚬"/>
            </a:pPr>
            <a:r>
              <a:rPr lang="en-US" sz="2400">
                <a:solidFill>
                  <a:srgbClr val="000000"/>
                </a:solidFill>
                <a:latin typeface="Fira Sans"/>
                <a:ea typeface="Fira Sans"/>
                <a:cs typeface="Fira Sans"/>
                <a:sym typeface="Fira Sans"/>
              </a:rPr>
              <a:t>Insights o información importante obtenida.</a:t>
            </a:r>
          </a:p>
          <a:p>
            <a:pPr algn="l" marL="1036320" indent="-345440" lvl="2">
              <a:lnSpc>
                <a:spcPts val="2879"/>
              </a:lnSpc>
              <a:buFont typeface="Arial"/>
              <a:buChar char="⚬"/>
            </a:pPr>
            <a:r>
              <a:rPr lang="en-US" b="true" sz="2400">
                <a:solidFill>
                  <a:srgbClr val="000000"/>
                </a:solidFill>
                <a:latin typeface="Fira Sans Bold"/>
                <a:ea typeface="Fira Sans Bold"/>
                <a:cs typeface="Fira Sans Bold"/>
                <a:sym typeface="Fira Sans Bold"/>
              </a:rPr>
              <a:t>Entregar todo en un único documento PDF</a:t>
            </a:r>
          </a:p>
          <a:p>
            <a:pPr algn="l">
              <a:lnSpc>
                <a:spcPts val="2879"/>
              </a:lnSpc>
            </a:pPr>
          </a:p>
        </p:txBody>
      </p:sp>
      <p:sp>
        <p:nvSpPr>
          <p:cNvPr name="TextBox 3" id="3"/>
          <p:cNvSpPr txBox="true"/>
          <p:nvPr/>
        </p:nvSpPr>
        <p:spPr>
          <a:xfrm rot="0">
            <a:off x="1028700" y="1028700"/>
            <a:ext cx="16387444" cy="1057275"/>
          </a:xfrm>
          <a:prstGeom prst="rect">
            <a:avLst/>
          </a:prstGeom>
        </p:spPr>
        <p:txBody>
          <a:bodyPr anchor="t" rtlCol="false" tIns="0" lIns="0" bIns="0" rIns="0">
            <a:spAutoFit/>
          </a:bodyPr>
          <a:lstStyle/>
          <a:p>
            <a:pPr algn="l">
              <a:lnSpc>
                <a:spcPts val="8399"/>
              </a:lnSpc>
            </a:pPr>
            <a:r>
              <a:rPr lang="en-US" sz="6999" b="true">
                <a:solidFill>
                  <a:srgbClr val="004651"/>
                </a:solidFill>
                <a:latin typeface="Fira Sans Medium"/>
                <a:ea typeface="Fira Sans Medium"/>
                <a:cs typeface="Fira Sans Medium"/>
                <a:sym typeface="Fira Sans Medium"/>
              </a:rPr>
              <a:t>Tarea 3</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52364"/>
          </a:xfrm>
          <a:custGeom>
            <a:avLst/>
            <a:gdLst/>
            <a:ahLst/>
            <a:cxnLst/>
            <a:rect r="r" b="b" t="t" l="l"/>
            <a:pathLst>
              <a:path h="10252364" w="18288000">
                <a:moveTo>
                  <a:pt x="0" y="0"/>
                </a:moveTo>
                <a:lnTo>
                  <a:pt x="18288000" y="0"/>
                </a:lnTo>
                <a:lnTo>
                  <a:pt x="18288000" y="10252364"/>
                </a:lnTo>
                <a:lnTo>
                  <a:pt x="0" y="10252364"/>
                </a:lnTo>
                <a:lnTo>
                  <a:pt x="0" y="0"/>
                </a:lnTo>
                <a:close/>
              </a:path>
            </a:pathLst>
          </a:custGeom>
          <a:blipFill>
            <a:blip r:embed="rId2"/>
            <a:stretch>
              <a:fillRect l="0" t="0" r="0" b="0"/>
            </a:stretch>
          </a:blipFill>
        </p:spPr>
      </p:sp>
      <p:sp>
        <p:nvSpPr>
          <p:cNvPr name="TextBox 3" id="3"/>
          <p:cNvSpPr txBox="true"/>
          <p:nvPr/>
        </p:nvSpPr>
        <p:spPr>
          <a:xfrm rot="0">
            <a:off x="6341958" y="1561693"/>
            <a:ext cx="3270647" cy="5803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Open Sans"/>
                <a:ea typeface="Open Sans"/>
                <a:cs typeface="Open Sans"/>
                <a:sym typeface="Open Sans"/>
              </a:rPr>
              <a:t>Evaluación tutor</a:t>
            </a:r>
          </a:p>
        </p:txBody>
      </p:sp>
      <p:sp>
        <p:nvSpPr>
          <p:cNvPr name="TextBox 4" id="4"/>
          <p:cNvSpPr txBox="true"/>
          <p:nvPr/>
        </p:nvSpPr>
        <p:spPr>
          <a:xfrm rot="0">
            <a:off x="7730376" y="2382822"/>
            <a:ext cx="493812" cy="5803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Open Sans"/>
                <a:ea typeface="Open Sans"/>
                <a:cs typeface="Open Sans"/>
                <a:sym typeface="Open Sans"/>
              </a:rPr>
              <a:t>28</a:t>
            </a:r>
          </a:p>
        </p:txBody>
      </p:sp>
      <p:sp>
        <p:nvSpPr>
          <p:cNvPr name="TextBox 5" id="5"/>
          <p:cNvSpPr txBox="true"/>
          <p:nvPr/>
        </p:nvSpPr>
        <p:spPr>
          <a:xfrm rot="0">
            <a:off x="7819673" y="3388918"/>
            <a:ext cx="315218" cy="5803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Open Sans"/>
                <a:ea typeface="Open Sans"/>
                <a:cs typeface="Open Sans"/>
                <a:sym typeface="Open Sans"/>
              </a:rPr>
              <a:t>sí</a:t>
            </a:r>
          </a:p>
        </p:txBody>
      </p:sp>
      <p:sp>
        <p:nvSpPr>
          <p:cNvPr name="TextBox 6" id="6"/>
          <p:cNvSpPr txBox="true"/>
          <p:nvPr/>
        </p:nvSpPr>
        <p:spPr>
          <a:xfrm rot="0">
            <a:off x="15594500" y="3541318"/>
            <a:ext cx="493812" cy="5803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Open Sans"/>
                <a:ea typeface="Open Sans"/>
                <a:cs typeface="Open Sans"/>
                <a:sym typeface="Open Sans"/>
              </a:rPr>
              <a:t>10</a:t>
            </a:r>
          </a:p>
        </p:txBody>
      </p:sp>
      <p:sp>
        <p:nvSpPr>
          <p:cNvPr name="TextBox 7" id="7"/>
          <p:cNvSpPr txBox="true"/>
          <p:nvPr/>
        </p:nvSpPr>
        <p:spPr>
          <a:xfrm rot="0">
            <a:off x="15290146" y="2775605"/>
            <a:ext cx="1102519" cy="5803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Open Sans"/>
                <a:ea typeface="Open Sans"/>
                <a:cs typeface="Open Sans"/>
                <a:sym typeface="Open Sans"/>
              </a:rPr>
              <a:t>08:44</a:t>
            </a:r>
          </a:p>
        </p:txBody>
      </p:sp>
      <p:sp>
        <p:nvSpPr>
          <p:cNvPr name="TextBox 8" id="8"/>
          <p:cNvSpPr txBox="true"/>
          <p:nvPr/>
        </p:nvSpPr>
        <p:spPr>
          <a:xfrm rot="0">
            <a:off x="15290146" y="2014240"/>
            <a:ext cx="1102519" cy="5803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Open Sans"/>
                <a:ea typeface="Open Sans"/>
                <a:cs typeface="Open Sans"/>
                <a:sym typeface="Open Sans"/>
              </a:rPr>
              <a:t>08:34</a:t>
            </a:r>
          </a:p>
        </p:txBody>
      </p:sp>
      <p:sp>
        <p:nvSpPr>
          <p:cNvPr name="TextBox 9" id="9"/>
          <p:cNvSpPr txBox="true"/>
          <p:nvPr/>
        </p:nvSpPr>
        <p:spPr>
          <a:xfrm rot="0">
            <a:off x="118066" y="4968967"/>
            <a:ext cx="5835788" cy="4930775"/>
          </a:xfrm>
          <a:prstGeom prst="rect">
            <a:avLst/>
          </a:prstGeom>
        </p:spPr>
        <p:txBody>
          <a:bodyPr anchor="t" rtlCol="false" tIns="0" lIns="0" bIns="0" rIns="0">
            <a:spAutoFit/>
          </a:bodyPr>
          <a:lstStyle/>
          <a:p>
            <a:pPr algn="ctr">
              <a:lnSpc>
                <a:spcPts val="2800"/>
              </a:lnSpc>
            </a:pPr>
            <a:r>
              <a:rPr lang="en-US" sz="2000">
                <a:solidFill>
                  <a:srgbClr val="000000"/>
                </a:solidFill>
                <a:latin typeface="Open Sans"/>
                <a:ea typeface="Open Sans"/>
                <a:cs typeface="Open Sans"/>
                <a:sym typeface="Open Sans"/>
              </a:rPr>
              <a:t>202003892 - Diego Arriaga</a:t>
            </a:r>
          </a:p>
          <a:p>
            <a:pPr algn="ctr">
              <a:lnSpc>
                <a:spcPts val="2800"/>
              </a:lnSpc>
            </a:pPr>
            <a:r>
              <a:rPr lang="en-US" sz="2000">
                <a:solidFill>
                  <a:srgbClr val="000000"/>
                </a:solidFill>
                <a:latin typeface="Open Sans"/>
                <a:ea typeface="Open Sans"/>
                <a:cs typeface="Open Sans"/>
                <a:sym typeface="Open Sans"/>
              </a:rPr>
              <a:t>201807169 - Abdul Chacon</a:t>
            </a:r>
          </a:p>
          <a:p>
            <a:pPr algn="ctr">
              <a:lnSpc>
                <a:spcPts val="2800"/>
              </a:lnSpc>
            </a:pPr>
            <a:r>
              <a:rPr lang="en-US" sz="2000">
                <a:solidFill>
                  <a:srgbClr val="000000"/>
                </a:solidFill>
                <a:latin typeface="Open Sans"/>
                <a:ea typeface="Open Sans"/>
                <a:cs typeface="Open Sans"/>
                <a:sym typeface="Open Sans"/>
              </a:rPr>
              <a:t>202113553 - Kevin García</a:t>
            </a:r>
          </a:p>
          <a:p>
            <a:pPr algn="ctr">
              <a:lnSpc>
                <a:spcPts val="2800"/>
              </a:lnSpc>
            </a:pPr>
            <a:r>
              <a:rPr lang="en-US" sz="2000">
                <a:solidFill>
                  <a:srgbClr val="000000"/>
                </a:solidFill>
                <a:latin typeface="Open Sans"/>
                <a:ea typeface="Open Sans"/>
                <a:cs typeface="Open Sans"/>
                <a:sym typeface="Open Sans"/>
              </a:rPr>
              <a:t>201904016 - Cesar Martínez</a:t>
            </a:r>
          </a:p>
          <a:p>
            <a:pPr algn="ctr">
              <a:lnSpc>
                <a:spcPts val="2800"/>
              </a:lnSpc>
            </a:pPr>
            <a:r>
              <a:rPr lang="en-US" sz="2000">
                <a:solidFill>
                  <a:srgbClr val="000000"/>
                </a:solidFill>
                <a:latin typeface="Open Sans"/>
                <a:ea typeface="Open Sans"/>
                <a:cs typeface="Open Sans"/>
                <a:sym typeface="Open Sans"/>
              </a:rPr>
              <a:t>202105561 - Jeser Rodas</a:t>
            </a:r>
          </a:p>
          <a:p>
            <a:pPr algn="ctr">
              <a:lnSpc>
                <a:spcPts val="2800"/>
              </a:lnSpc>
            </a:pPr>
            <a:r>
              <a:rPr lang="en-US" sz="2000">
                <a:solidFill>
                  <a:srgbClr val="000000"/>
                </a:solidFill>
                <a:latin typeface="Open Sans"/>
                <a:ea typeface="Open Sans"/>
                <a:cs typeface="Open Sans"/>
                <a:sym typeface="Open Sans"/>
              </a:rPr>
              <a:t>202002793 - Hugo Martínez</a:t>
            </a:r>
          </a:p>
          <a:p>
            <a:pPr algn="ctr">
              <a:lnSpc>
                <a:spcPts val="2800"/>
              </a:lnSpc>
            </a:pPr>
            <a:r>
              <a:rPr lang="en-US" sz="2000">
                <a:solidFill>
                  <a:srgbClr val="000000"/>
                </a:solidFill>
                <a:latin typeface="Open Sans"/>
                <a:ea typeface="Open Sans"/>
                <a:cs typeface="Open Sans"/>
                <a:sym typeface="Open Sans"/>
              </a:rPr>
              <a:t>201901756 - Andrés López</a:t>
            </a:r>
          </a:p>
          <a:p>
            <a:pPr algn="ctr">
              <a:lnSpc>
                <a:spcPts val="2800"/>
              </a:lnSpc>
            </a:pPr>
            <a:r>
              <a:rPr lang="en-US" sz="2000">
                <a:solidFill>
                  <a:srgbClr val="000000"/>
                </a:solidFill>
                <a:latin typeface="Open Sans"/>
                <a:ea typeface="Open Sans"/>
                <a:cs typeface="Open Sans"/>
                <a:sym typeface="Open Sans"/>
              </a:rPr>
              <a:t>201902502 - Carlos Soto</a:t>
            </a:r>
          </a:p>
          <a:p>
            <a:pPr algn="ctr">
              <a:lnSpc>
                <a:spcPts val="2800"/>
              </a:lnSpc>
            </a:pPr>
            <a:r>
              <a:rPr lang="en-US" sz="2000">
                <a:solidFill>
                  <a:srgbClr val="000000"/>
                </a:solidFill>
                <a:latin typeface="Open Sans"/>
                <a:ea typeface="Open Sans"/>
                <a:cs typeface="Open Sans"/>
                <a:sym typeface="Open Sans"/>
              </a:rPr>
              <a:t>201314564 - Ronald Ordóñez</a:t>
            </a:r>
          </a:p>
          <a:p>
            <a:pPr algn="ctr">
              <a:lnSpc>
                <a:spcPts val="2800"/>
              </a:lnSpc>
            </a:pPr>
            <a:r>
              <a:rPr lang="en-US" sz="2000">
                <a:solidFill>
                  <a:srgbClr val="000000"/>
                </a:solidFill>
                <a:latin typeface="Open Sans"/>
                <a:ea typeface="Open Sans"/>
                <a:cs typeface="Open Sans"/>
                <a:sym typeface="Open Sans"/>
              </a:rPr>
              <a:t>201800992-Kevin Pozuelos</a:t>
            </a:r>
          </a:p>
          <a:p>
            <a:pPr algn="ctr">
              <a:lnSpc>
                <a:spcPts val="2800"/>
              </a:lnSpc>
            </a:pPr>
            <a:r>
              <a:rPr lang="en-US" sz="2000">
                <a:solidFill>
                  <a:srgbClr val="000000"/>
                </a:solidFill>
                <a:latin typeface="Open Sans"/>
                <a:ea typeface="Open Sans"/>
                <a:cs typeface="Open Sans"/>
                <a:sym typeface="Open Sans"/>
              </a:rPr>
              <a:t>202004770 - Ronaldo Posadas</a:t>
            </a:r>
          </a:p>
          <a:p>
            <a:pPr algn="ctr">
              <a:lnSpc>
                <a:spcPts val="2800"/>
              </a:lnSpc>
            </a:pPr>
            <a:r>
              <a:rPr lang="en-US" sz="2000">
                <a:solidFill>
                  <a:srgbClr val="000000"/>
                </a:solidFill>
                <a:latin typeface="Open Sans"/>
                <a:ea typeface="Open Sans"/>
                <a:cs typeface="Open Sans"/>
                <a:sym typeface="Open Sans"/>
              </a:rPr>
              <a:t>201900956 - Rivaldo Tojín</a:t>
            </a:r>
          </a:p>
          <a:p>
            <a:pPr algn="ctr">
              <a:lnSpc>
                <a:spcPts val="2800"/>
              </a:lnSpc>
            </a:pPr>
            <a:r>
              <a:rPr lang="en-US" sz="2000">
                <a:solidFill>
                  <a:srgbClr val="000000"/>
                </a:solidFill>
                <a:latin typeface="Open Sans"/>
                <a:ea typeface="Open Sans"/>
                <a:cs typeface="Open Sans"/>
                <a:sym typeface="Open Sans"/>
              </a:rPr>
              <a:t>201549059 - Alexander Lux</a:t>
            </a:r>
          </a:p>
          <a:p>
            <a:pPr algn="ctr">
              <a:lnSpc>
                <a:spcPts val="2800"/>
              </a:lnSpc>
              <a:spcBef>
                <a:spcPct val="0"/>
              </a:spcBef>
            </a:pPr>
            <a:r>
              <a:rPr lang="en-US" sz="2000">
                <a:solidFill>
                  <a:srgbClr val="000000"/>
                </a:solidFill>
                <a:latin typeface="Open Sans"/>
                <a:ea typeface="Open Sans"/>
                <a:cs typeface="Open Sans"/>
                <a:sym typeface="Open Sans"/>
              </a:rPr>
              <a:t>201709282 - Carlos Javier Martinez Polanco</a:t>
            </a:r>
          </a:p>
        </p:txBody>
      </p:sp>
      <p:sp>
        <p:nvSpPr>
          <p:cNvPr name="TextBox 10" id="10"/>
          <p:cNvSpPr txBox="true"/>
          <p:nvPr/>
        </p:nvSpPr>
        <p:spPr>
          <a:xfrm rot="0">
            <a:off x="6417080" y="4968967"/>
            <a:ext cx="5835788" cy="4930774"/>
          </a:xfrm>
          <a:prstGeom prst="rect">
            <a:avLst/>
          </a:prstGeom>
        </p:spPr>
        <p:txBody>
          <a:bodyPr anchor="t" rtlCol="false" tIns="0" lIns="0" bIns="0" rIns="0">
            <a:spAutoFit/>
          </a:bodyPr>
          <a:lstStyle/>
          <a:p>
            <a:pPr algn="ctr">
              <a:lnSpc>
                <a:spcPts val="2800"/>
              </a:lnSpc>
            </a:pPr>
            <a:r>
              <a:rPr lang="en-US" sz="2000">
                <a:solidFill>
                  <a:srgbClr val="000000"/>
                </a:solidFill>
                <a:latin typeface="Open Sans"/>
                <a:ea typeface="Open Sans"/>
                <a:cs typeface="Open Sans"/>
                <a:sym typeface="Open Sans"/>
              </a:rPr>
              <a:t>202003894 - Estuardo Son</a:t>
            </a:r>
          </a:p>
          <a:p>
            <a:pPr algn="ctr">
              <a:lnSpc>
                <a:spcPts val="2800"/>
              </a:lnSpc>
            </a:pPr>
            <a:r>
              <a:rPr lang="en-US" sz="2000">
                <a:solidFill>
                  <a:srgbClr val="000000"/>
                </a:solidFill>
                <a:latin typeface="Open Sans"/>
                <a:ea typeface="Open Sans"/>
                <a:cs typeface="Open Sans"/>
                <a:sym typeface="Open Sans"/>
              </a:rPr>
              <a:t>201901604 - Belen Contreras</a:t>
            </a:r>
          </a:p>
          <a:p>
            <a:pPr algn="ctr">
              <a:lnSpc>
                <a:spcPts val="2800"/>
              </a:lnSpc>
            </a:pPr>
            <a:r>
              <a:rPr lang="en-US" sz="2000">
                <a:solidFill>
                  <a:srgbClr val="000000"/>
                </a:solidFill>
                <a:latin typeface="Open Sans"/>
                <a:ea typeface="Open Sans"/>
                <a:cs typeface="Open Sans"/>
                <a:sym typeface="Open Sans"/>
              </a:rPr>
              <a:t>202000424 - Jonatan Garcia</a:t>
            </a:r>
          </a:p>
          <a:p>
            <a:pPr algn="ctr">
              <a:lnSpc>
                <a:spcPts val="2800"/>
              </a:lnSpc>
            </a:pPr>
            <a:r>
              <a:rPr lang="en-US" sz="2000">
                <a:solidFill>
                  <a:srgbClr val="000000"/>
                </a:solidFill>
                <a:latin typeface="Open Sans"/>
                <a:ea typeface="Open Sans"/>
                <a:cs typeface="Open Sans"/>
                <a:sym typeface="Open Sans"/>
              </a:rPr>
              <a:t>201900619 - Yonathan Hernandez</a:t>
            </a:r>
          </a:p>
          <a:p>
            <a:pPr algn="ctr">
              <a:lnSpc>
                <a:spcPts val="2800"/>
              </a:lnSpc>
            </a:pPr>
            <a:r>
              <a:rPr lang="en-US" sz="2000">
                <a:solidFill>
                  <a:srgbClr val="000000"/>
                </a:solidFill>
                <a:latin typeface="Open Sans"/>
                <a:ea typeface="Open Sans"/>
                <a:cs typeface="Open Sans"/>
                <a:sym typeface="Open Sans"/>
              </a:rPr>
              <a:t>201612511 - Luis Garcia</a:t>
            </a:r>
          </a:p>
          <a:p>
            <a:pPr algn="ctr">
              <a:lnSpc>
                <a:spcPts val="2800"/>
              </a:lnSpc>
            </a:pPr>
            <a:r>
              <a:rPr lang="en-US" sz="2000">
                <a:solidFill>
                  <a:srgbClr val="000000"/>
                </a:solidFill>
                <a:latin typeface="Open Sans"/>
                <a:ea typeface="Open Sans"/>
                <a:cs typeface="Open Sans"/>
                <a:sym typeface="Open Sans"/>
              </a:rPr>
              <a:t>201900716 - Kelly Herrera</a:t>
            </a:r>
          </a:p>
          <a:p>
            <a:pPr algn="ctr">
              <a:lnSpc>
                <a:spcPts val="2800"/>
              </a:lnSpc>
            </a:pPr>
            <a:r>
              <a:rPr lang="en-US" sz="2000">
                <a:solidFill>
                  <a:srgbClr val="000000"/>
                </a:solidFill>
                <a:latin typeface="Open Sans"/>
                <a:ea typeface="Open Sans"/>
                <a:cs typeface="Open Sans"/>
                <a:sym typeface="Open Sans"/>
              </a:rPr>
              <a:t>201801460 -Zenaida Chacón</a:t>
            </a:r>
          </a:p>
          <a:p>
            <a:pPr algn="ctr">
              <a:lnSpc>
                <a:spcPts val="2800"/>
              </a:lnSpc>
            </a:pPr>
            <a:r>
              <a:rPr lang="en-US" sz="2000">
                <a:solidFill>
                  <a:srgbClr val="000000"/>
                </a:solidFill>
                <a:latin typeface="Open Sans"/>
                <a:ea typeface="Open Sans"/>
                <a:cs typeface="Open Sans"/>
                <a:sym typeface="Open Sans"/>
              </a:rPr>
              <a:t>201907483-David Eduardo López Morales</a:t>
            </a:r>
          </a:p>
          <a:p>
            <a:pPr algn="ctr">
              <a:lnSpc>
                <a:spcPts val="2800"/>
              </a:lnSpc>
            </a:pPr>
            <a:r>
              <a:rPr lang="en-US" sz="2000">
                <a:solidFill>
                  <a:srgbClr val="000000"/>
                </a:solidFill>
                <a:latin typeface="Open Sans"/>
                <a:ea typeface="Open Sans"/>
                <a:cs typeface="Open Sans"/>
                <a:sym typeface="Open Sans"/>
              </a:rPr>
              <a:t>202012039 - Angel Sique</a:t>
            </a:r>
          </a:p>
          <a:p>
            <a:pPr algn="ctr">
              <a:lnSpc>
                <a:spcPts val="2800"/>
              </a:lnSpc>
            </a:pPr>
            <a:r>
              <a:rPr lang="en-US" sz="2000">
                <a:solidFill>
                  <a:srgbClr val="000000"/>
                </a:solidFill>
                <a:latin typeface="Open Sans"/>
                <a:ea typeface="Open Sans"/>
                <a:cs typeface="Open Sans"/>
                <a:sym typeface="Open Sans"/>
              </a:rPr>
              <a:t>202103718 - Harry Góemz</a:t>
            </a:r>
          </a:p>
          <a:p>
            <a:pPr algn="ctr">
              <a:lnSpc>
                <a:spcPts val="2800"/>
              </a:lnSpc>
            </a:pPr>
            <a:r>
              <a:rPr lang="en-US" sz="2000">
                <a:solidFill>
                  <a:srgbClr val="000000"/>
                </a:solidFill>
                <a:latin typeface="Open Sans"/>
                <a:ea typeface="Open Sans"/>
                <a:cs typeface="Open Sans"/>
                <a:sym typeface="Open Sans"/>
              </a:rPr>
              <a:t>202003959 - Angel Marroquín</a:t>
            </a:r>
          </a:p>
          <a:p>
            <a:pPr algn="ctr">
              <a:lnSpc>
                <a:spcPts val="2800"/>
              </a:lnSpc>
            </a:pPr>
            <a:r>
              <a:rPr lang="en-US" sz="2000">
                <a:solidFill>
                  <a:srgbClr val="000000"/>
                </a:solidFill>
                <a:latin typeface="Open Sans"/>
                <a:ea typeface="Open Sans"/>
                <a:cs typeface="Open Sans"/>
                <a:sym typeface="Open Sans"/>
              </a:rPr>
              <a:t>202006629 - Wilber Zúñiga</a:t>
            </a:r>
          </a:p>
          <a:p>
            <a:pPr algn="ctr">
              <a:lnSpc>
                <a:spcPts val="2800"/>
              </a:lnSpc>
            </a:pPr>
            <a:r>
              <a:rPr lang="en-US" sz="2000">
                <a:solidFill>
                  <a:srgbClr val="000000"/>
                </a:solidFill>
                <a:latin typeface="Open Sans"/>
                <a:ea typeface="Open Sans"/>
                <a:cs typeface="Open Sans"/>
                <a:sym typeface="Open Sans"/>
              </a:rPr>
              <a:t>201902698-Pablo Batz</a:t>
            </a:r>
          </a:p>
          <a:p>
            <a:pPr algn="ctr">
              <a:lnSpc>
                <a:spcPts val="2800"/>
              </a:lnSpc>
              <a:spcBef>
                <a:spcPct val="0"/>
              </a:spcBef>
            </a:pPr>
            <a:r>
              <a:rPr lang="en-US" sz="2000">
                <a:solidFill>
                  <a:srgbClr val="000000"/>
                </a:solidFill>
                <a:latin typeface="Open Sans"/>
                <a:ea typeface="Open Sans"/>
                <a:cs typeface="Open Sans"/>
                <a:sym typeface="Open Sans"/>
              </a:rPr>
              <a:t>201404202 - Khristian Garcia</a:t>
            </a:r>
          </a:p>
        </p:txBody>
      </p:sp>
      <p:sp>
        <p:nvSpPr>
          <p:cNvPr name="TextBox 11" id="11"/>
          <p:cNvSpPr txBox="true"/>
          <p:nvPr/>
        </p:nvSpPr>
        <p:spPr>
          <a:xfrm rot="0">
            <a:off x="12719593" y="4968967"/>
            <a:ext cx="5693505" cy="349249"/>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Open Sans"/>
                <a:ea typeface="Open Sans"/>
                <a:cs typeface="Open Sans"/>
                <a:sym typeface="Open Sans"/>
              </a:rPr>
              <a: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14350" y="-148119"/>
            <a:ext cx="6207294" cy="10740083"/>
            <a:chOff x="0" y="0"/>
            <a:chExt cx="1634843" cy="2828664"/>
          </a:xfrm>
        </p:grpSpPr>
        <p:sp>
          <p:nvSpPr>
            <p:cNvPr name="Freeform 3" id="3"/>
            <p:cNvSpPr/>
            <p:nvPr/>
          </p:nvSpPr>
          <p:spPr>
            <a:xfrm flipH="false" flipV="false" rot="0">
              <a:off x="0" y="0"/>
              <a:ext cx="1634843" cy="2828664"/>
            </a:xfrm>
            <a:custGeom>
              <a:avLst/>
              <a:gdLst/>
              <a:ahLst/>
              <a:cxnLst/>
              <a:rect r="r" b="b" t="t" l="l"/>
              <a:pathLst>
                <a:path h="2828664" w="1634843">
                  <a:moveTo>
                    <a:pt x="0" y="0"/>
                  </a:moveTo>
                  <a:lnTo>
                    <a:pt x="1634843" y="0"/>
                  </a:lnTo>
                  <a:lnTo>
                    <a:pt x="1634843" y="2828664"/>
                  </a:lnTo>
                  <a:lnTo>
                    <a:pt x="0" y="2828664"/>
                  </a:lnTo>
                  <a:close/>
                </a:path>
              </a:pathLst>
            </a:custGeom>
            <a:solidFill>
              <a:srgbClr val="000000"/>
            </a:solidFill>
          </p:spPr>
        </p:sp>
        <p:sp>
          <p:nvSpPr>
            <p:cNvPr name="TextBox 4" id="4"/>
            <p:cNvSpPr txBox="true"/>
            <p:nvPr/>
          </p:nvSpPr>
          <p:spPr>
            <a:xfrm>
              <a:off x="0" y="-47625"/>
              <a:ext cx="1634843" cy="2876289"/>
            </a:xfrm>
            <a:prstGeom prst="rect">
              <a:avLst/>
            </a:prstGeom>
          </p:spPr>
          <p:txBody>
            <a:bodyPr anchor="ctr" rtlCol="false" tIns="50800" lIns="50800" bIns="50800" rIns="50800"/>
            <a:lstStyle/>
            <a:p>
              <a:pPr algn="ctr">
                <a:lnSpc>
                  <a:spcPts val="2940"/>
                </a:lnSpc>
              </a:pPr>
            </a:p>
          </p:txBody>
        </p:sp>
      </p:grpSp>
      <p:sp>
        <p:nvSpPr>
          <p:cNvPr name="Freeform 5" id="5"/>
          <p:cNvSpPr/>
          <p:nvPr/>
        </p:nvSpPr>
        <p:spPr>
          <a:xfrm flipH="false" flipV="false" rot="0">
            <a:off x="6428770" y="2525192"/>
            <a:ext cx="3622306" cy="1324890"/>
          </a:xfrm>
          <a:custGeom>
            <a:avLst/>
            <a:gdLst/>
            <a:ahLst/>
            <a:cxnLst/>
            <a:rect r="r" b="b" t="t" l="l"/>
            <a:pathLst>
              <a:path h="1324890" w="3622306">
                <a:moveTo>
                  <a:pt x="0" y="0"/>
                </a:moveTo>
                <a:lnTo>
                  <a:pt x="3622307" y="0"/>
                </a:lnTo>
                <a:lnTo>
                  <a:pt x="3622307" y="1324890"/>
                </a:lnTo>
                <a:lnTo>
                  <a:pt x="0" y="1324890"/>
                </a:lnTo>
                <a:lnTo>
                  <a:pt x="0" y="0"/>
                </a:lnTo>
                <a:close/>
              </a:path>
            </a:pathLst>
          </a:custGeom>
          <a:blipFill>
            <a:blip r:embed="rId2"/>
            <a:stretch>
              <a:fillRect l="0" t="0" r="0" b="0"/>
            </a:stretch>
          </a:blipFill>
        </p:spPr>
      </p:sp>
      <p:sp>
        <p:nvSpPr>
          <p:cNvPr name="Freeform 6" id="6"/>
          <p:cNvSpPr/>
          <p:nvPr/>
        </p:nvSpPr>
        <p:spPr>
          <a:xfrm flipH="false" flipV="false" rot="0">
            <a:off x="6630811" y="5204565"/>
            <a:ext cx="2119013" cy="1740618"/>
          </a:xfrm>
          <a:custGeom>
            <a:avLst/>
            <a:gdLst/>
            <a:ahLst/>
            <a:cxnLst/>
            <a:rect r="r" b="b" t="t" l="l"/>
            <a:pathLst>
              <a:path h="1740618" w="2119013">
                <a:moveTo>
                  <a:pt x="0" y="0"/>
                </a:moveTo>
                <a:lnTo>
                  <a:pt x="2119012" y="0"/>
                </a:lnTo>
                <a:lnTo>
                  <a:pt x="2119012" y="1740617"/>
                </a:lnTo>
                <a:lnTo>
                  <a:pt x="0" y="1740617"/>
                </a:lnTo>
                <a:lnTo>
                  <a:pt x="0" y="0"/>
                </a:lnTo>
                <a:close/>
              </a:path>
            </a:pathLst>
          </a:custGeom>
          <a:blipFill>
            <a:blip r:embed="rId3"/>
            <a:stretch>
              <a:fillRect l="0" t="0" r="0" b="0"/>
            </a:stretch>
          </a:blipFill>
        </p:spPr>
      </p:sp>
      <p:sp>
        <p:nvSpPr>
          <p:cNvPr name="TextBox 7" id="7"/>
          <p:cNvSpPr txBox="true"/>
          <p:nvPr/>
        </p:nvSpPr>
        <p:spPr>
          <a:xfrm rot="0">
            <a:off x="1028700" y="4171950"/>
            <a:ext cx="4431539" cy="1952625"/>
          </a:xfrm>
          <a:prstGeom prst="rect">
            <a:avLst/>
          </a:prstGeom>
        </p:spPr>
        <p:txBody>
          <a:bodyPr anchor="t" rtlCol="false" tIns="0" lIns="0" bIns="0" rIns="0">
            <a:spAutoFit/>
          </a:bodyPr>
          <a:lstStyle/>
          <a:p>
            <a:pPr algn="l" marL="0" indent="0" lvl="0">
              <a:lnSpc>
                <a:spcPts val="7769"/>
              </a:lnSpc>
            </a:pPr>
            <a:r>
              <a:rPr lang="en-US" b="true" sz="6474" spc="-129">
                <a:solidFill>
                  <a:srgbClr val="FFFFFF"/>
                </a:solidFill>
                <a:latin typeface="Antonio Bold"/>
                <a:ea typeface="Antonio Bold"/>
                <a:cs typeface="Antonio Bold"/>
                <a:sym typeface="Antonio Bold"/>
              </a:rPr>
              <a:t>Información de contacto</a:t>
            </a:r>
          </a:p>
        </p:txBody>
      </p:sp>
      <p:sp>
        <p:nvSpPr>
          <p:cNvPr name="TextBox 8" id="8"/>
          <p:cNvSpPr txBox="true"/>
          <p:nvPr/>
        </p:nvSpPr>
        <p:spPr>
          <a:xfrm rot="0">
            <a:off x="11136935" y="2174948"/>
            <a:ext cx="3524907" cy="633813"/>
          </a:xfrm>
          <a:prstGeom prst="rect">
            <a:avLst/>
          </a:prstGeom>
        </p:spPr>
        <p:txBody>
          <a:bodyPr anchor="t" rtlCol="false" tIns="0" lIns="0" bIns="0" rIns="0">
            <a:spAutoFit/>
          </a:bodyPr>
          <a:lstStyle/>
          <a:p>
            <a:pPr algn="l">
              <a:lnSpc>
                <a:spcPts val="5040"/>
              </a:lnSpc>
            </a:pPr>
            <a:r>
              <a:rPr lang="en-US" b="true" sz="3600">
                <a:solidFill>
                  <a:srgbClr val="000000"/>
                </a:solidFill>
                <a:latin typeface="Open Sans Bold"/>
                <a:ea typeface="Open Sans Bold"/>
                <a:cs typeface="Open Sans Bold"/>
                <a:sym typeface="Open Sans Bold"/>
              </a:rPr>
              <a:t>FOROS DE UEDI</a:t>
            </a:r>
          </a:p>
        </p:txBody>
      </p:sp>
      <p:sp>
        <p:nvSpPr>
          <p:cNvPr name="TextBox 9" id="9"/>
          <p:cNvSpPr txBox="true"/>
          <p:nvPr/>
        </p:nvSpPr>
        <p:spPr>
          <a:xfrm rot="0">
            <a:off x="12045172" y="6594939"/>
            <a:ext cx="3068584" cy="613410"/>
          </a:xfrm>
          <a:prstGeom prst="rect">
            <a:avLst/>
          </a:prstGeom>
        </p:spPr>
        <p:txBody>
          <a:bodyPr anchor="t" rtlCol="false" tIns="0" lIns="0" bIns="0" rIns="0">
            <a:spAutoFit/>
          </a:bodyPr>
          <a:lstStyle/>
          <a:p>
            <a:pPr algn="l">
              <a:lnSpc>
                <a:spcPts val="5040"/>
              </a:lnSpc>
            </a:pPr>
            <a:r>
              <a:rPr lang="en-US" sz="3600">
                <a:solidFill>
                  <a:srgbClr val="000000"/>
                </a:solidFill>
                <a:latin typeface="Open Sans"/>
                <a:ea typeface="Open Sans"/>
                <a:cs typeface="Open Sans"/>
                <a:sym typeface="Open Sans"/>
              </a:rPr>
              <a:t>[SOG2]Asunto</a:t>
            </a:r>
          </a:p>
        </p:txBody>
      </p:sp>
      <p:sp>
        <p:nvSpPr>
          <p:cNvPr name="TextBox 10" id="10"/>
          <p:cNvSpPr txBox="true"/>
          <p:nvPr/>
        </p:nvSpPr>
        <p:spPr>
          <a:xfrm rot="0">
            <a:off x="10519381" y="2987897"/>
            <a:ext cx="7135701" cy="1157935"/>
          </a:xfrm>
          <a:prstGeom prst="rect">
            <a:avLst/>
          </a:prstGeom>
        </p:spPr>
        <p:txBody>
          <a:bodyPr anchor="t" rtlCol="false" tIns="0" lIns="0" bIns="0" rIns="0">
            <a:spAutoFit/>
          </a:bodyPr>
          <a:lstStyle/>
          <a:p>
            <a:pPr algn="ctr">
              <a:lnSpc>
                <a:spcPts val="4576"/>
              </a:lnSpc>
            </a:pPr>
            <a:r>
              <a:rPr lang="en-US" sz="3299">
                <a:solidFill>
                  <a:srgbClr val="000000"/>
                </a:solidFill>
                <a:latin typeface="Open Sans"/>
                <a:ea typeface="Open Sans"/>
                <a:cs typeface="Open Sans"/>
                <a:sym typeface="Open Sans"/>
              </a:rPr>
              <a:t>Semanalmente se creará un foro en UEDI para resolver dudas.</a:t>
            </a:r>
          </a:p>
        </p:txBody>
      </p:sp>
      <p:sp>
        <p:nvSpPr>
          <p:cNvPr name="TextBox 11" id="11"/>
          <p:cNvSpPr txBox="true"/>
          <p:nvPr/>
        </p:nvSpPr>
        <p:spPr>
          <a:xfrm rot="0">
            <a:off x="9354217" y="5832234"/>
            <a:ext cx="8558127" cy="580072"/>
          </a:xfrm>
          <a:prstGeom prst="rect">
            <a:avLst/>
          </a:prstGeom>
        </p:spPr>
        <p:txBody>
          <a:bodyPr anchor="t" rtlCol="false" tIns="0" lIns="0" bIns="0" rIns="0">
            <a:spAutoFit/>
          </a:bodyPr>
          <a:lstStyle/>
          <a:p>
            <a:pPr algn="ctr">
              <a:lnSpc>
                <a:spcPts val="4777"/>
              </a:lnSpc>
            </a:pPr>
            <a:r>
              <a:rPr lang="en-US" b="true" sz="3412">
                <a:solidFill>
                  <a:srgbClr val="000000"/>
                </a:solidFill>
                <a:latin typeface="Open Sans Bold"/>
                <a:ea typeface="Open Sans Bold"/>
                <a:cs typeface="Open Sans Bold"/>
                <a:sym typeface="Open Sans Bold"/>
              </a:rPr>
              <a:t>2655896221401@ingenieria.usac.edu.gt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566982" y="4978288"/>
            <a:ext cx="3692318" cy="4280012"/>
          </a:xfrm>
          <a:custGeom>
            <a:avLst/>
            <a:gdLst/>
            <a:ahLst/>
            <a:cxnLst/>
            <a:rect r="r" b="b" t="t" l="l"/>
            <a:pathLst>
              <a:path h="4280012" w="3692318">
                <a:moveTo>
                  <a:pt x="0" y="0"/>
                </a:moveTo>
                <a:lnTo>
                  <a:pt x="3692318" y="0"/>
                </a:lnTo>
                <a:lnTo>
                  <a:pt x="3692318" y="4280012"/>
                </a:lnTo>
                <a:lnTo>
                  <a:pt x="0" y="4280012"/>
                </a:lnTo>
                <a:lnTo>
                  <a:pt x="0" y="0"/>
                </a:lnTo>
                <a:close/>
              </a:path>
            </a:pathLst>
          </a:custGeom>
          <a:blipFill>
            <a:blip r:embed="rId2"/>
            <a:stretch>
              <a:fillRect l="0" t="0" r="0" b="0"/>
            </a:stretch>
          </a:blipFill>
        </p:spPr>
      </p:sp>
      <p:sp>
        <p:nvSpPr>
          <p:cNvPr name="Freeform 3" id="3"/>
          <p:cNvSpPr/>
          <p:nvPr/>
        </p:nvSpPr>
        <p:spPr>
          <a:xfrm flipH="false" flipV="false" rot="0">
            <a:off x="10162477" y="2866461"/>
            <a:ext cx="5381025" cy="2111827"/>
          </a:xfrm>
          <a:custGeom>
            <a:avLst/>
            <a:gdLst/>
            <a:ahLst/>
            <a:cxnLst/>
            <a:rect r="r" b="b" t="t" l="l"/>
            <a:pathLst>
              <a:path h="2111827" w="5381025">
                <a:moveTo>
                  <a:pt x="0" y="0"/>
                </a:moveTo>
                <a:lnTo>
                  <a:pt x="5381025" y="0"/>
                </a:lnTo>
                <a:lnTo>
                  <a:pt x="5381025" y="2111827"/>
                </a:lnTo>
                <a:lnTo>
                  <a:pt x="0" y="2111827"/>
                </a:lnTo>
                <a:lnTo>
                  <a:pt x="0" y="0"/>
                </a:lnTo>
                <a:close/>
              </a:path>
            </a:pathLst>
          </a:custGeom>
          <a:blipFill>
            <a:blip r:embed="rId3"/>
            <a:stretch>
              <a:fillRect l="0" t="0" r="0" b="0"/>
            </a:stretch>
          </a:blipFill>
        </p:spPr>
      </p:sp>
      <p:sp>
        <p:nvSpPr>
          <p:cNvPr name="Freeform 4" id="4"/>
          <p:cNvSpPr/>
          <p:nvPr/>
        </p:nvSpPr>
        <p:spPr>
          <a:xfrm flipH="false" flipV="false" rot="0">
            <a:off x="1028700" y="3523680"/>
            <a:ext cx="8816840" cy="5734620"/>
          </a:xfrm>
          <a:custGeom>
            <a:avLst/>
            <a:gdLst/>
            <a:ahLst/>
            <a:cxnLst/>
            <a:rect r="r" b="b" t="t" l="l"/>
            <a:pathLst>
              <a:path h="5734620" w="8816840">
                <a:moveTo>
                  <a:pt x="0" y="0"/>
                </a:moveTo>
                <a:lnTo>
                  <a:pt x="8816840" y="0"/>
                </a:lnTo>
                <a:lnTo>
                  <a:pt x="8816840" y="5734620"/>
                </a:lnTo>
                <a:lnTo>
                  <a:pt x="0" y="5734620"/>
                </a:lnTo>
                <a:lnTo>
                  <a:pt x="0" y="0"/>
                </a:lnTo>
                <a:close/>
              </a:path>
            </a:pathLst>
          </a:custGeom>
          <a:blipFill>
            <a:blip r:embed="rId4"/>
            <a:stretch>
              <a:fillRect l="0" t="0" r="0" b="0"/>
            </a:stretch>
          </a:blipFill>
        </p:spPr>
      </p:sp>
      <p:sp>
        <p:nvSpPr>
          <p:cNvPr name="TextBox 5" id="5"/>
          <p:cNvSpPr txBox="true"/>
          <p:nvPr/>
        </p:nvSpPr>
        <p:spPr>
          <a:xfrm rot="0">
            <a:off x="1028700" y="952500"/>
            <a:ext cx="4727525" cy="712470"/>
          </a:xfrm>
          <a:prstGeom prst="rect">
            <a:avLst/>
          </a:prstGeom>
        </p:spPr>
        <p:txBody>
          <a:bodyPr anchor="t" rtlCol="false" tIns="0" lIns="0" bIns="0" rIns="0">
            <a:spAutoFit/>
          </a:bodyPr>
          <a:lstStyle/>
          <a:p>
            <a:pPr algn="ctr">
              <a:lnSpc>
                <a:spcPts val="5880"/>
              </a:lnSpc>
              <a:spcBef>
                <a:spcPct val="0"/>
              </a:spcBef>
            </a:pPr>
            <a:r>
              <a:rPr lang="en-US" b="true" sz="4200">
                <a:solidFill>
                  <a:srgbClr val="000000"/>
                </a:solidFill>
                <a:latin typeface="Open Sauce Bold"/>
                <a:ea typeface="Open Sauce Bold"/>
                <a:cs typeface="Open Sauce Bold"/>
                <a:sym typeface="Open Sauce Bold"/>
              </a:rPr>
              <a:t>Jupyter Notebook</a:t>
            </a:r>
          </a:p>
        </p:txBody>
      </p:sp>
      <p:sp>
        <p:nvSpPr>
          <p:cNvPr name="TextBox 6" id="6"/>
          <p:cNvSpPr txBox="true"/>
          <p:nvPr/>
        </p:nvSpPr>
        <p:spPr>
          <a:xfrm rot="0">
            <a:off x="1028700" y="1877729"/>
            <a:ext cx="16230600" cy="1243965"/>
          </a:xfrm>
          <a:prstGeom prst="rect">
            <a:avLst/>
          </a:prstGeom>
        </p:spPr>
        <p:txBody>
          <a:bodyPr anchor="t" rtlCol="false" tIns="0" lIns="0" bIns="0" rIns="0">
            <a:spAutoFit/>
          </a:bodyPr>
          <a:lstStyle/>
          <a:p>
            <a:pPr algn="l">
              <a:lnSpc>
                <a:spcPts val="3360"/>
              </a:lnSpc>
            </a:pPr>
            <a:r>
              <a:rPr lang="en-US" sz="2400">
                <a:solidFill>
                  <a:srgbClr val="000000"/>
                </a:solidFill>
                <a:latin typeface="Open Sauce"/>
                <a:ea typeface="Open Sauce"/>
                <a:cs typeface="Open Sauce"/>
                <a:sym typeface="Open Sauce"/>
              </a:rPr>
              <a:t>Jupyter Notebook es un entorno interactivo para ejecutar código en el navegador. Es una excelente herramienta para el análisis exploratorio de datos y es ampliamente utilizada por científicos de datos.</a:t>
            </a:r>
          </a:p>
          <a:p>
            <a:pPr algn="l">
              <a:lnSpc>
                <a:spcPts val="3360"/>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389588" y="5388588"/>
            <a:ext cx="3869712" cy="3869712"/>
          </a:xfrm>
          <a:custGeom>
            <a:avLst/>
            <a:gdLst/>
            <a:ahLst/>
            <a:cxnLst/>
            <a:rect r="r" b="b" t="t" l="l"/>
            <a:pathLst>
              <a:path h="3869712" w="3869712">
                <a:moveTo>
                  <a:pt x="0" y="0"/>
                </a:moveTo>
                <a:lnTo>
                  <a:pt x="3869712" y="0"/>
                </a:lnTo>
                <a:lnTo>
                  <a:pt x="3869712" y="3869712"/>
                </a:lnTo>
                <a:lnTo>
                  <a:pt x="0" y="3869712"/>
                </a:lnTo>
                <a:lnTo>
                  <a:pt x="0" y="0"/>
                </a:lnTo>
                <a:close/>
              </a:path>
            </a:pathLst>
          </a:custGeom>
          <a:blipFill>
            <a:blip r:embed="rId2"/>
            <a:stretch>
              <a:fillRect l="0" t="0" r="0" b="0"/>
            </a:stretch>
          </a:blipFill>
        </p:spPr>
      </p:sp>
      <p:sp>
        <p:nvSpPr>
          <p:cNvPr name="Freeform 3" id="3"/>
          <p:cNvSpPr/>
          <p:nvPr/>
        </p:nvSpPr>
        <p:spPr>
          <a:xfrm flipH="false" flipV="false" rot="0">
            <a:off x="1028700" y="6127104"/>
            <a:ext cx="499373" cy="499373"/>
          </a:xfrm>
          <a:custGeom>
            <a:avLst/>
            <a:gdLst/>
            <a:ahLst/>
            <a:cxnLst/>
            <a:rect r="r" b="b" t="t" l="l"/>
            <a:pathLst>
              <a:path h="499373" w="499373">
                <a:moveTo>
                  <a:pt x="0" y="0"/>
                </a:moveTo>
                <a:lnTo>
                  <a:pt x="499373" y="0"/>
                </a:lnTo>
                <a:lnTo>
                  <a:pt x="499373" y="499373"/>
                </a:lnTo>
                <a:lnTo>
                  <a:pt x="0" y="499373"/>
                </a:lnTo>
                <a:lnTo>
                  <a:pt x="0" y="0"/>
                </a:lnTo>
                <a:close/>
              </a:path>
            </a:pathLst>
          </a:custGeom>
          <a:blipFill>
            <a:blip r:embed="rId3"/>
            <a:stretch>
              <a:fillRect l="0" t="0" r="0" b="0"/>
            </a:stretch>
          </a:blipFill>
        </p:spPr>
      </p:sp>
      <p:sp>
        <p:nvSpPr>
          <p:cNvPr name="TextBox 4" id="4"/>
          <p:cNvSpPr txBox="true"/>
          <p:nvPr/>
        </p:nvSpPr>
        <p:spPr>
          <a:xfrm rot="0">
            <a:off x="1028700" y="952500"/>
            <a:ext cx="1864370" cy="712470"/>
          </a:xfrm>
          <a:prstGeom prst="rect">
            <a:avLst/>
          </a:prstGeom>
        </p:spPr>
        <p:txBody>
          <a:bodyPr anchor="t" rtlCol="false" tIns="0" lIns="0" bIns="0" rIns="0">
            <a:spAutoFit/>
          </a:bodyPr>
          <a:lstStyle/>
          <a:p>
            <a:pPr algn="ctr">
              <a:lnSpc>
                <a:spcPts val="5880"/>
              </a:lnSpc>
              <a:spcBef>
                <a:spcPct val="0"/>
              </a:spcBef>
            </a:pPr>
            <a:r>
              <a:rPr lang="en-US" b="true" sz="4200">
                <a:solidFill>
                  <a:srgbClr val="000000"/>
                </a:solidFill>
                <a:latin typeface="Open Sauce Bold"/>
                <a:ea typeface="Open Sauce Bold"/>
                <a:cs typeface="Open Sauce Bold"/>
                <a:sym typeface="Open Sauce Bold"/>
              </a:rPr>
              <a:t>NumPy</a:t>
            </a:r>
          </a:p>
        </p:txBody>
      </p:sp>
      <p:sp>
        <p:nvSpPr>
          <p:cNvPr name="TextBox 5" id="5"/>
          <p:cNvSpPr txBox="true"/>
          <p:nvPr/>
        </p:nvSpPr>
        <p:spPr>
          <a:xfrm rot="0">
            <a:off x="1028700" y="1877729"/>
            <a:ext cx="16230600" cy="3339465"/>
          </a:xfrm>
          <a:prstGeom prst="rect">
            <a:avLst/>
          </a:prstGeom>
        </p:spPr>
        <p:txBody>
          <a:bodyPr anchor="t" rtlCol="false" tIns="0" lIns="0" bIns="0" rIns="0">
            <a:spAutoFit/>
          </a:bodyPr>
          <a:lstStyle/>
          <a:p>
            <a:pPr algn="l" marL="518162" indent="-259081" lvl="1">
              <a:lnSpc>
                <a:spcPts val="3360"/>
              </a:lnSpc>
              <a:buFont typeface="Arial"/>
              <a:buChar char="•"/>
            </a:pPr>
            <a:r>
              <a:rPr lang="en-US" sz="2400">
                <a:solidFill>
                  <a:srgbClr val="000000"/>
                </a:solidFill>
                <a:latin typeface="Open Sauce"/>
                <a:ea typeface="Open Sauce"/>
                <a:cs typeface="Open Sauce"/>
                <a:sym typeface="Open Sauce"/>
              </a:rPr>
              <a:t>Es una biblioteca fundamental para la ciencia de datos en Python.</a:t>
            </a:r>
          </a:p>
          <a:p>
            <a:pPr algn="l">
              <a:lnSpc>
                <a:spcPts val="3360"/>
              </a:lnSpc>
            </a:pPr>
          </a:p>
          <a:p>
            <a:pPr algn="l" marL="518162" indent="-259081" lvl="1">
              <a:lnSpc>
                <a:spcPts val="3360"/>
              </a:lnSpc>
              <a:buFont typeface="Arial"/>
              <a:buChar char="•"/>
            </a:pPr>
            <a:r>
              <a:rPr lang="en-US" sz="2400">
                <a:solidFill>
                  <a:srgbClr val="000000"/>
                </a:solidFill>
                <a:latin typeface="Open Sauce"/>
                <a:ea typeface="Open Sauce"/>
                <a:cs typeface="Open Sauce"/>
                <a:sym typeface="Open Sauce"/>
              </a:rPr>
              <a:t>Se utiliza principalmente para realizar cálculos matemáticos y científicos.</a:t>
            </a:r>
          </a:p>
          <a:p>
            <a:pPr algn="l">
              <a:lnSpc>
                <a:spcPts val="3360"/>
              </a:lnSpc>
            </a:pPr>
          </a:p>
          <a:p>
            <a:pPr algn="l" marL="518162" indent="-259081" lvl="1">
              <a:lnSpc>
                <a:spcPts val="3360"/>
              </a:lnSpc>
              <a:buFont typeface="Arial"/>
              <a:buChar char="•"/>
            </a:pPr>
            <a:r>
              <a:rPr lang="en-US" sz="2400">
                <a:solidFill>
                  <a:srgbClr val="000000"/>
                </a:solidFill>
                <a:latin typeface="Open Sauce"/>
                <a:ea typeface="Open Sauce"/>
                <a:cs typeface="Open Sauce"/>
                <a:sym typeface="Open Sauce"/>
              </a:rPr>
              <a:t>Contiene funcionalidad para matrices multidimensionales, funciones matemáticas de alto nivel como operaciones de álgebra lineal y la transformadas de Fourier, y generadores de números pseudoaleatorios.</a:t>
            </a:r>
          </a:p>
          <a:p>
            <a:pPr algn="l">
              <a:lnSpc>
                <a:spcPts val="3360"/>
              </a:lnSpc>
              <a:spcBef>
                <a:spcPct val="0"/>
              </a:spcBef>
            </a:pPr>
          </a:p>
        </p:txBody>
      </p:sp>
      <p:sp>
        <p:nvSpPr>
          <p:cNvPr name="TextBox 6" id="6"/>
          <p:cNvSpPr txBox="true"/>
          <p:nvPr/>
        </p:nvSpPr>
        <p:spPr>
          <a:xfrm rot="0">
            <a:off x="1806991" y="6079479"/>
            <a:ext cx="10334395" cy="1243965"/>
          </a:xfrm>
          <a:prstGeom prst="rect">
            <a:avLst/>
          </a:prstGeom>
        </p:spPr>
        <p:txBody>
          <a:bodyPr anchor="t" rtlCol="false" tIns="0" lIns="0" bIns="0" rIns="0">
            <a:spAutoFit/>
          </a:bodyPr>
          <a:lstStyle/>
          <a:p>
            <a:pPr algn="l">
              <a:lnSpc>
                <a:spcPts val="3360"/>
              </a:lnSpc>
              <a:spcBef>
                <a:spcPct val="0"/>
              </a:spcBef>
            </a:pPr>
            <a:r>
              <a:rPr lang="en-US" sz="2400">
                <a:solidFill>
                  <a:srgbClr val="000000"/>
                </a:solidFill>
                <a:latin typeface="Open Sauce"/>
                <a:ea typeface="Open Sauce"/>
                <a:cs typeface="Open Sauce"/>
                <a:sym typeface="Open Sauce"/>
              </a:rPr>
              <a:t>La generación de números pseudoaleatorios consiste en crear una secuencia de números que aparenta ser aleatoria, aunque realmente se produce mediante un algoritmo determinístico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317792" y="6851400"/>
            <a:ext cx="5941508" cy="2406900"/>
          </a:xfrm>
          <a:custGeom>
            <a:avLst/>
            <a:gdLst/>
            <a:ahLst/>
            <a:cxnLst/>
            <a:rect r="r" b="b" t="t" l="l"/>
            <a:pathLst>
              <a:path h="2406900" w="5941508">
                <a:moveTo>
                  <a:pt x="0" y="0"/>
                </a:moveTo>
                <a:lnTo>
                  <a:pt x="5941508" y="0"/>
                </a:lnTo>
                <a:lnTo>
                  <a:pt x="5941508" y="2406900"/>
                </a:lnTo>
                <a:lnTo>
                  <a:pt x="0" y="2406900"/>
                </a:lnTo>
                <a:lnTo>
                  <a:pt x="0" y="0"/>
                </a:lnTo>
                <a:close/>
              </a:path>
            </a:pathLst>
          </a:custGeom>
          <a:blipFill>
            <a:blip r:embed="rId2"/>
            <a:stretch>
              <a:fillRect l="0" t="0" r="0" b="0"/>
            </a:stretch>
          </a:blipFill>
        </p:spPr>
      </p:sp>
      <p:sp>
        <p:nvSpPr>
          <p:cNvPr name="TextBox 3" id="3"/>
          <p:cNvSpPr txBox="true"/>
          <p:nvPr/>
        </p:nvSpPr>
        <p:spPr>
          <a:xfrm rot="0">
            <a:off x="1028700" y="952500"/>
            <a:ext cx="1958727" cy="712470"/>
          </a:xfrm>
          <a:prstGeom prst="rect">
            <a:avLst/>
          </a:prstGeom>
        </p:spPr>
        <p:txBody>
          <a:bodyPr anchor="t" rtlCol="false" tIns="0" lIns="0" bIns="0" rIns="0">
            <a:spAutoFit/>
          </a:bodyPr>
          <a:lstStyle/>
          <a:p>
            <a:pPr algn="ctr">
              <a:lnSpc>
                <a:spcPts val="5880"/>
              </a:lnSpc>
              <a:spcBef>
                <a:spcPct val="0"/>
              </a:spcBef>
            </a:pPr>
            <a:r>
              <a:rPr lang="en-US" b="true" sz="4200">
                <a:solidFill>
                  <a:srgbClr val="000000"/>
                </a:solidFill>
                <a:latin typeface="Open Sauce Bold"/>
                <a:ea typeface="Open Sauce Bold"/>
                <a:cs typeface="Open Sauce Bold"/>
                <a:sym typeface="Open Sauce Bold"/>
              </a:rPr>
              <a:t>Pandas</a:t>
            </a:r>
          </a:p>
        </p:txBody>
      </p:sp>
      <p:sp>
        <p:nvSpPr>
          <p:cNvPr name="TextBox 4" id="4"/>
          <p:cNvSpPr txBox="true"/>
          <p:nvPr/>
        </p:nvSpPr>
        <p:spPr>
          <a:xfrm rot="0">
            <a:off x="1028700" y="1877729"/>
            <a:ext cx="16230600" cy="3339465"/>
          </a:xfrm>
          <a:prstGeom prst="rect">
            <a:avLst/>
          </a:prstGeom>
        </p:spPr>
        <p:txBody>
          <a:bodyPr anchor="t" rtlCol="false" tIns="0" lIns="0" bIns="0" rIns="0">
            <a:spAutoFit/>
          </a:bodyPr>
          <a:lstStyle/>
          <a:p>
            <a:pPr algn="l" marL="518162" indent="-259081" lvl="1">
              <a:lnSpc>
                <a:spcPts val="3360"/>
              </a:lnSpc>
              <a:buFont typeface="Arial"/>
              <a:buChar char="•"/>
            </a:pPr>
            <a:r>
              <a:rPr lang="en-US" sz="2400">
                <a:solidFill>
                  <a:srgbClr val="000000"/>
                </a:solidFill>
                <a:latin typeface="Open Sauce"/>
                <a:ea typeface="Open Sauce"/>
                <a:cs typeface="Open Sauce"/>
                <a:sym typeface="Open Sauce"/>
              </a:rPr>
              <a:t>Pandas es una biblioteca de Python para el análisis y la manipulación de datos. </a:t>
            </a:r>
          </a:p>
          <a:p>
            <a:pPr algn="l">
              <a:lnSpc>
                <a:spcPts val="3360"/>
              </a:lnSpc>
            </a:pPr>
          </a:p>
          <a:p>
            <a:pPr algn="l" marL="518162" indent="-259081" lvl="1">
              <a:lnSpc>
                <a:spcPts val="3360"/>
              </a:lnSpc>
              <a:buFont typeface="Arial"/>
              <a:buChar char="•"/>
            </a:pPr>
            <a:r>
              <a:rPr lang="en-US" sz="2400">
                <a:solidFill>
                  <a:srgbClr val="000000"/>
                </a:solidFill>
                <a:latin typeface="Open Sauce"/>
                <a:ea typeface="Open Sauce"/>
                <a:cs typeface="Open Sauce"/>
                <a:sym typeface="Open Sauce"/>
              </a:rPr>
              <a:t> Está construida alrededor de una estructura de datos llamada DataFrame que se basa en el DataFrame de R. </a:t>
            </a:r>
          </a:p>
          <a:p>
            <a:pPr algn="l">
              <a:lnSpc>
                <a:spcPts val="3360"/>
              </a:lnSpc>
            </a:pPr>
          </a:p>
          <a:p>
            <a:pPr algn="l" marL="518162" indent="-259081" lvl="1">
              <a:lnSpc>
                <a:spcPts val="3360"/>
              </a:lnSpc>
              <a:buFont typeface="Arial"/>
              <a:buChar char="•"/>
            </a:pPr>
            <a:r>
              <a:rPr lang="en-US" sz="2400">
                <a:solidFill>
                  <a:srgbClr val="000000"/>
                </a:solidFill>
                <a:latin typeface="Open Sauce"/>
                <a:ea typeface="Open Sauce"/>
                <a:cs typeface="Open Sauce"/>
                <a:sym typeface="Open Sauce"/>
              </a:rPr>
              <a:t>Un DataFrame en pocas palabras es una tabla.</a:t>
            </a:r>
          </a:p>
          <a:p>
            <a:pPr algn="l">
              <a:lnSpc>
                <a:spcPts val="3360"/>
              </a:lnSpc>
            </a:pPr>
          </a:p>
          <a:p>
            <a:pPr algn="l" marL="518162" indent="-259081" lvl="1">
              <a:lnSpc>
                <a:spcPts val="3360"/>
              </a:lnSpc>
              <a:spcBef>
                <a:spcPct val="0"/>
              </a:spcBef>
              <a:buFont typeface="Arial"/>
              <a:buChar char="•"/>
            </a:pPr>
            <a:r>
              <a:rPr lang="en-US" sz="2400">
                <a:solidFill>
                  <a:srgbClr val="000000"/>
                </a:solidFill>
                <a:latin typeface="Open Sauce"/>
                <a:ea typeface="Open Sauce"/>
                <a:cs typeface="Open Sauce"/>
                <a:sym typeface="Open Sauce"/>
              </a:rPr>
              <a:t>Permite ingerir datos desde una gran variedad de formatos.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688550" y="5645174"/>
            <a:ext cx="3570750" cy="3613126"/>
          </a:xfrm>
          <a:custGeom>
            <a:avLst/>
            <a:gdLst/>
            <a:ahLst/>
            <a:cxnLst/>
            <a:rect r="r" b="b" t="t" l="l"/>
            <a:pathLst>
              <a:path h="3613126" w="3570750">
                <a:moveTo>
                  <a:pt x="0" y="0"/>
                </a:moveTo>
                <a:lnTo>
                  <a:pt x="3570750" y="0"/>
                </a:lnTo>
                <a:lnTo>
                  <a:pt x="3570750" y="3613126"/>
                </a:lnTo>
                <a:lnTo>
                  <a:pt x="0" y="3613126"/>
                </a:lnTo>
                <a:lnTo>
                  <a:pt x="0" y="0"/>
                </a:lnTo>
                <a:close/>
              </a:path>
            </a:pathLst>
          </a:custGeom>
          <a:blipFill>
            <a:blip r:embed="rId2"/>
            <a:stretch>
              <a:fillRect l="-593" t="0" r="-593" b="0"/>
            </a:stretch>
          </a:blipFill>
        </p:spPr>
      </p:sp>
      <p:sp>
        <p:nvSpPr>
          <p:cNvPr name="Freeform 3" id="3"/>
          <p:cNvSpPr/>
          <p:nvPr/>
        </p:nvSpPr>
        <p:spPr>
          <a:xfrm flipH="false" flipV="false" rot="0">
            <a:off x="3510293" y="6495203"/>
            <a:ext cx="7595737" cy="1334651"/>
          </a:xfrm>
          <a:custGeom>
            <a:avLst/>
            <a:gdLst/>
            <a:ahLst/>
            <a:cxnLst/>
            <a:rect r="r" b="b" t="t" l="l"/>
            <a:pathLst>
              <a:path h="1334651" w="7595737">
                <a:moveTo>
                  <a:pt x="0" y="0"/>
                </a:moveTo>
                <a:lnTo>
                  <a:pt x="7595737" y="0"/>
                </a:lnTo>
                <a:lnTo>
                  <a:pt x="7595737" y="1334652"/>
                </a:lnTo>
                <a:lnTo>
                  <a:pt x="0" y="1334652"/>
                </a:lnTo>
                <a:lnTo>
                  <a:pt x="0" y="0"/>
                </a:lnTo>
                <a:close/>
              </a:path>
            </a:pathLst>
          </a:custGeom>
          <a:blipFill>
            <a:blip r:embed="rId3"/>
            <a:stretch>
              <a:fillRect l="0" t="0" r="0" b="0"/>
            </a:stretch>
          </a:blipFill>
        </p:spPr>
      </p:sp>
      <p:sp>
        <p:nvSpPr>
          <p:cNvPr name="TextBox 4" id="4"/>
          <p:cNvSpPr txBox="true"/>
          <p:nvPr/>
        </p:nvSpPr>
        <p:spPr>
          <a:xfrm rot="0">
            <a:off x="1028700" y="952500"/>
            <a:ext cx="2712988" cy="712470"/>
          </a:xfrm>
          <a:prstGeom prst="rect">
            <a:avLst/>
          </a:prstGeom>
        </p:spPr>
        <p:txBody>
          <a:bodyPr anchor="t" rtlCol="false" tIns="0" lIns="0" bIns="0" rIns="0">
            <a:spAutoFit/>
          </a:bodyPr>
          <a:lstStyle/>
          <a:p>
            <a:pPr algn="ctr">
              <a:lnSpc>
                <a:spcPts val="5880"/>
              </a:lnSpc>
              <a:spcBef>
                <a:spcPct val="0"/>
              </a:spcBef>
            </a:pPr>
            <a:r>
              <a:rPr lang="en-US" b="true" sz="4200">
                <a:solidFill>
                  <a:srgbClr val="000000"/>
                </a:solidFill>
                <a:latin typeface="Open Sauce Bold"/>
                <a:ea typeface="Open Sauce Bold"/>
                <a:cs typeface="Open Sauce Bold"/>
                <a:sym typeface="Open Sauce Bold"/>
              </a:rPr>
              <a:t>Matplotlib</a:t>
            </a:r>
          </a:p>
        </p:txBody>
      </p:sp>
      <p:sp>
        <p:nvSpPr>
          <p:cNvPr name="TextBox 5" id="5"/>
          <p:cNvSpPr txBox="true"/>
          <p:nvPr/>
        </p:nvSpPr>
        <p:spPr>
          <a:xfrm rot="0">
            <a:off x="1028700" y="1877729"/>
            <a:ext cx="16230600" cy="2501265"/>
          </a:xfrm>
          <a:prstGeom prst="rect">
            <a:avLst/>
          </a:prstGeom>
        </p:spPr>
        <p:txBody>
          <a:bodyPr anchor="t" rtlCol="false" tIns="0" lIns="0" bIns="0" rIns="0">
            <a:spAutoFit/>
          </a:bodyPr>
          <a:lstStyle/>
          <a:p>
            <a:pPr algn="l" marL="518162" indent="-259081" lvl="1">
              <a:lnSpc>
                <a:spcPts val="3360"/>
              </a:lnSpc>
              <a:buFont typeface="Arial"/>
              <a:buChar char="•"/>
            </a:pPr>
            <a:r>
              <a:rPr lang="en-US" sz="2400">
                <a:solidFill>
                  <a:srgbClr val="000000"/>
                </a:solidFill>
                <a:latin typeface="Open Sauce"/>
                <a:ea typeface="Open Sauce"/>
                <a:cs typeface="Open Sauce"/>
                <a:sym typeface="Open Sauce"/>
              </a:rPr>
              <a:t>Es la biblioteca principal de gráficos científicos en Python. </a:t>
            </a:r>
          </a:p>
          <a:p>
            <a:pPr algn="l">
              <a:lnSpc>
                <a:spcPts val="3360"/>
              </a:lnSpc>
            </a:pPr>
          </a:p>
          <a:p>
            <a:pPr algn="l" marL="518162" indent="-259081" lvl="1">
              <a:lnSpc>
                <a:spcPts val="3360"/>
              </a:lnSpc>
              <a:buFont typeface="Arial"/>
              <a:buChar char="•"/>
            </a:pPr>
            <a:r>
              <a:rPr lang="en-US" sz="2400">
                <a:solidFill>
                  <a:srgbClr val="000000"/>
                </a:solidFill>
                <a:latin typeface="Open Sauce"/>
                <a:ea typeface="Open Sauce"/>
                <a:cs typeface="Open Sauce"/>
                <a:sym typeface="Open Sauce"/>
              </a:rPr>
              <a:t>Es una biblioteca completa para crear visualizaciones estáticas, animadas e interactivas en Python. </a:t>
            </a:r>
          </a:p>
          <a:p>
            <a:pPr algn="l">
              <a:lnSpc>
                <a:spcPts val="3360"/>
              </a:lnSpc>
            </a:pPr>
          </a:p>
          <a:p>
            <a:pPr algn="l" marL="518162" indent="-259081" lvl="1">
              <a:lnSpc>
                <a:spcPts val="3360"/>
              </a:lnSpc>
              <a:spcBef>
                <a:spcPct val="0"/>
              </a:spcBef>
              <a:buFont typeface="Arial"/>
              <a:buChar char="•"/>
            </a:pPr>
            <a:r>
              <a:rPr lang="en-US" b="true" sz="2400">
                <a:solidFill>
                  <a:srgbClr val="000000"/>
                </a:solidFill>
                <a:latin typeface="Open Sauce Bold"/>
                <a:ea typeface="Open Sauce Bold"/>
                <a:cs typeface="Open Sauce Bold"/>
                <a:sym typeface="Open Sauce Bold"/>
              </a:rPr>
              <a:t>pyplot: </a:t>
            </a:r>
            <a:r>
              <a:rPr lang="en-US" sz="2400">
                <a:solidFill>
                  <a:srgbClr val="000000"/>
                </a:solidFill>
                <a:latin typeface="Open Sauce"/>
                <a:ea typeface="Open Sauce"/>
                <a:cs typeface="Open Sauce"/>
                <a:sym typeface="Open Sauce"/>
              </a:rPr>
              <a:t>Es un módulo de Matplotlib que ofrece varias funciones simples para agregar elementos como líneas, imágenes o textos a los ejes de un gráfico.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144000" y="6930893"/>
            <a:ext cx="8115300" cy="2327407"/>
          </a:xfrm>
          <a:custGeom>
            <a:avLst/>
            <a:gdLst/>
            <a:ahLst/>
            <a:cxnLst/>
            <a:rect r="r" b="b" t="t" l="l"/>
            <a:pathLst>
              <a:path h="2327407" w="8115300">
                <a:moveTo>
                  <a:pt x="0" y="0"/>
                </a:moveTo>
                <a:lnTo>
                  <a:pt x="8115300" y="0"/>
                </a:lnTo>
                <a:lnTo>
                  <a:pt x="8115300" y="2327407"/>
                </a:lnTo>
                <a:lnTo>
                  <a:pt x="0" y="2327407"/>
                </a:lnTo>
                <a:lnTo>
                  <a:pt x="0" y="0"/>
                </a:lnTo>
                <a:close/>
              </a:path>
            </a:pathLst>
          </a:custGeom>
          <a:blipFill>
            <a:blip r:embed="rId2"/>
            <a:stretch>
              <a:fillRect l="0" t="0" r="0" b="0"/>
            </a:stretch>
          </a:blipFill>
        </p:spPr>
      </p:sp>
      <p:sp>
        <p:nvSpPr>
          <p:cNvPr name="TextBox 3" id="3"/>
          <p:cNvSpPr txBox="true"/>
          <p:nvPr/>
        </p:nvSpPr>
        <p:spPr>
          <a:xfrm rot="0">
            <a:off x="1028700" y="952500"/>
            <a:ext cx="2249984" cy="712470"/>
          </a:xfrm>
          <a:prstGeom prst="rect">
            <a:avLst/>
          </a:prstGeom>
        </p:spPr>
        <p:txBody>
          <a:bodyPr anchor="t" rtlCol="false" tIns="0" lIns="0" bIns="0" rIns="0">
            <a:spAutoFit/>
          </a:bodyPr>
          <a:lstStyle/>
          <a:p>
            <a:pPr algn="ctr">
              <a:lnSpc>
                <a:spcPts val="5880"/>
              </a:lnSpc>
              <a:spcBef>
                <a:spcPct val="0"/>
              </a:spcBef>
            </a:pPr>
            <a:r>
              <a:rPr lang="en-US" b="true" sz="4200">
                <a:solidFill>
                  <a:srgbClr val="000000"/>
                </a:solidFill>
                <a:latin typeface="Open Sauce Bold"/>
                <a:ea typeface="Open Sauce Bold"/>
                <a:cs typeface="Open Sauce Bold"/>
                <a:sym typeface="Open Sauce Bold"/>
              </a:rPr>
              <a:t>Seaborn</a:t>
            </a:r>
          </a:p>
        </p:txBody>
      </p:sp>
      <p:sp>
        <p:nvSpPr>
          <p:cNvPr name="TextBox 4" id="4"/>
          <p:cNvSpPr txBox="true"/>
          <p:nvPr/>
        </p:nvSpPr>
        <p:spPr>
          <a:xfrm rot="0">
            <a:off x="1028700" y="1877729"/>
            <a:ext cx="16230600" cy="4177665"/>
          </a:xfrm>
          <a:prstGeom prst="rect">
            <a:avLst/>
          </a:prstGeom>
        </p:spPr>
        <p:txBody>
          <a:bodyPr anchor="t" rtlCol="false" tIns="0" lIns="0" bIns="0" rIns="0">
            <a:spAutoFit/>
          </a:bodyPr>
          <a:lstStyle/>
          <a:p>
            <a:pPr algn="l" marL="518162" indent="-259081" lvl="1">
              <a:lnSpc>
                <a:spcPts val="3360"/>
              </a:lnSpc>
              <a:buFont typeface="Arial"/>
              <a:buChar char="•"/>
            </a:pPr>
            <a:r>
              <a:rPr lang="en-US" sz="2400">
                <a:solidFill>
                  <a:srgbClr val="000000"/>
                </a:solidFill>
                <a:latin typeface="Open Sauce"/>
                <a:ea typeface="Open Sauce"/>
                <a:cs typeface="Open Sauce"/>
                <a:sym typeface="Open Sauce"/>
              </a:rPr>
              <a:t>Es una librería de Python basada en matplotlib para la visualization de datos.</a:t>
            </a:r>
          </a:p>
          <a:p>
            <a:pPr algn="l">
              <a:lnSpc>
                <a:spcPts val="3360"/>
              </a:lnSpc>
            </a:pPr>
          </a:p>
          <a:p>
            <a:pPr algn="l" marL="518162" indent="-259081" lvl="1">
              <a:lnSpc>
                <a:spcPts val="3360"/>
              </a:lnSpc>
              <a:buFont typeface="Arial"/>
              <a:buChar char="•"/>
            </a:pPr>
            <a:r>
              <a:rPr lang="en-US" sz="2400">
                <a:solidFill>
                  <a:srgbClr val="000000"/>
                </a:solidFill>
                <a:latin typeface="Open Sauce"/>
                <a:ea typeface="Open Sauce"/>
                <a:cs typeface="Open Sauce"/>
                <a:sym typeface="Open Sauce"/>
              </a:rPr>
              <a:t>Está diseñada para trabajar con con DataFrames de  Pandas.</a:t>
            </a:r>
          </a:p>
          <a:p>
            <a:pPr algn="l">
              <a:lnSpc>
                <a:spcPts val="3360"/>
              </a:lnSpc>
            </a:pPr>
          </a:p>
          <a:p>
            <a:pPr algn="l" marL="518162" indent="-259081" lvl="1">
              <a:lnSpc>
                <a:spcPts val="3360"/>
              </a:lnSpc>
              <a:buFont typeface="Arial"/>
              <a:buChar char="•"/>
            </a:pPr>
            <a:r>
              <a:rPr lang="en-US" sz="2400">
                <a:solidFill>
                  <a:srgbClr val="000000"/>
                </a:solidFill>
                <a:latin typeface="Open Sauce"/>
                <a:ea typeface="Open Sauce"/>
                <a:cs typeface="Open Sauce"/>
                <a:sym typeface="Open Sauce"/>
              </a:rPr>
              <a:t>Una ventaja de Seaborn es su estrecha integración con Pandas y sus DataFrames, aunque Matplotlib también se integra con Pandas y NumPy.</a:t>
            </a:r>
          </a:p>
          <a:p>
            <a:pPr algn="l">
              <a:lnSpc>
                <a:spcPts val="3360"/>
              </a:lnSpc>
            </a:pPr>
          </a:p>
          <a:p>
            <a:pPr algn="l" marL="518162" indent="-259081" lvl="1">
              <a:lnSpc>
                <a:spcPts val="3360"/>
              </a:lnSpc>
              <a:buFont typeface="Arial"/>
              <a:buChar char="•"/>
            </a:pPr>
            <a:r>
              <a:rPr lang="en-US" sz="2400">
                <a:solidFill>
                  <a:srgbClr val="000000"/>
                </a:solidFill>
                <a:latin typeface="Open Sauce"/>
                <a:ea typeface="Open Sauce"/>
                <a:cs typeface="Open Sauce"/>
                <a:sym typeface="Open Sauce"/>
              </a:rPr>
              <a:t>En general, Seaborn es la mejor herramienta para visualizaciones estadísticas, mientras que Matplotlib se destaca por su capacidad de personalización.</a:t>
            </a:r>
          </a:p>
          <a:p>
            <a:pPr algn="l">
              <a:lnSpc>
                <a:spcPts val="3360"/>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428612" y="4783621"/>
            <a:ext cx="7830688" cy="4474679"/>
          </a:xfrm>
          <a:custGeom>
            <a:avLst/>
            <a:gdLst/>
            <a:ahLst/>
            <a:cxnLst/>
            <a:rect r="r" b="b" t="t" l="l"/>
            <a:pathLst>
              <a:path h="4474679" w="7830688">
                <a:moveTo>
                  <a:pt x="0" y="0"/>
                </a:moveTo>
                <a:lnTo>
                  <a:pt x="7830688" y="0"/>
                </a:lnTo>
                <a:lnTo>
                  <a:pt x="7830688" y="4474679"/>
                </a:lnTo>
                <a:lnTo>
                  <a:pt x="0" y="4474679"/>
                </a:lnTo>
                <a:lnTo>
                  <a:pt x="0" y="0"/>
                </a:lnTo>
                <a:close/>
              </a:path>
            </a:pathLst>
          </a:custGeom>
          <a:blipFill>
            <a:blip r:embed="rId2"/>
            <a:stretch>
              <a:fillRect l="0" t="0" r="0" b="0"/>
            </a:stretch>
          </a:blipFill>
        </p:spPr>
      </p:sp>
      <p:sp>
        <p:nvSpPr>
          <p:cNvPr name="TextBox 3" id="3"/>
          <p:cNvSpPr txBox="true"/>
          <p:nvPr/>
        </p:nvSpPr>
        <p:spPr>
          <a:xfrm rot="0">
            <a:off x="1107122" y="2554812"/>
            <a:ext cx="16230600" cy="2171700"/>
          </a:xfrm>
          <a:prstGeom prst="rect">
            <a:avLst/>
          </a:prstGeom>
        </p:spPr>
        <p:txBody>
          <a:bodyPr anchor="t" rtlCol="false" tIns="0" lIns="0" bIns="0" rIns="0">
            <a:spAutoFit/>
          </a:bodyPr>
          <a:lstStyle/>
          <a:p>
            <a:pPr algn="l" marL="518160" indent="-259080" lvl="1">
              <a:lnSpc>
                <a:spcPts val="2879"/>
              </a:lnSpc>
              <a:buFont typeface="Arial"/>
              <a:buChar char="•"/>
            </a:pPr>
            <a:r>
              <a:rPr lang="en-US" sz="2400">
                <a:solidFill>
                  <a:srgbClr val="000000"/>
                </a:solidFill>
                <a:latin typeface="Fira Sans"/>
                <a:ea typeface="Fira Sans"/>
                <a:cs typeface="Fira Sans"/>
                <a:sym typeface="Fira Sans"/>
              </a:rPr>
              <a:t>Una parte fundamental del conjunto de herramientas del científico de datos es la visualización de datos. Si bien es muy fácil crear visualizaciones, es mucho más difícil producir buenas visualizaciones.</a:t>
            </a:r>
          </a:p>
          <a:p>
            <a:pPr algn="l">
              <a:lnSpc>
                <a:spcPts val="2879"/>
              </a:lnSpc>
            </a:pPr>
          </a:p>
          <a:p>
            <a:pPr algn="l" marL="518160" indent="-259080" lvl="1">
              <a:lnSpc>
                <a:spcPts val="2879"/>
              </a:lnSpc>
              <a:buFont typeface="Arial"/>
              <a:buChar char="•"/>
            </a:pPr>
            <a:r>
              <a:rPr lang="en-US" sz="2400">
                <a:solidFill>
                  <a:srgbClr val="000000"/>
                </a:solidFill>
                <a:latin typeface="Fira Sans"/>
                <a:ea typeface="Fira Sans"/>
                <a:cs typeface="Fira Sans"/>
                <a:sym typeface="Fira Sans"/>
              </a:rPr>
              <a:t>Hay dos usos principales para la visualización de datos:</a:t>
            </a:r>
          </a:p>
          <a:p>
            <a:pPr algn="l" marL="1036320" indent="-345440" lvl="2">
              <a:lnSpc>
                <a:spcPts val="2879"/>
              </a:lnSpc>
              <a:buFont typeface="Arial"/>
              <a:buChar char="⚬"/>
            </a:pPr>
            <a:r>
              <a:rPr lang="en-US" sz="2400">
                <a:solidFill>
                  <a:srgbClr val="000000"/>
                </a:solidFill>
                <a:latin typeface="Fira Sans"/>
                <a:ea typeface="Fira Sans"/>
                <a:cs typeface="Fira Sans"/>
                <a:sym typeface="Fira Sans"/>
              </a:rPr>
              <a:t>Para explorar información</a:t>
            </a:r>
          </a:p>
          <a:p>
            <a:pPr algn="l" marL="1036320" indent="-345440" lvl="2">
              <a:lnSpc>
                <a:spcPts val="2879"/>
              </a:lnSpc>
              <a:buFont typeface="Arial"/>
              <a:buChar char="⚬"/>
            </a:pPr>
            <a:r>
              <a:rPr lang="en-US" sz="2400">
                <a:solidFill>
                  <a:srgbClr val="000000"/>
                </a:solidFill>
                <a:latin typeface="Fira Sans"/>
                <a:ea typeface="Fira Sans"/>
                <a:cs typeface="Fira Sans"/>
                <a:sym typeface="Fira Sans"/>
              </a:rPr>
              <a:t>Para comunicar información</a:t>
            </a:r>
          </a:p>
        </p:txBody>
      </p:sp>
      <p:sp>
        <p:nvSpPr>
          <p:cNvPr name="TextBox 4" id="4"/>
          <p:cNvSpPr txBox="true"/>
          <p:nvPr/>
        </p:nvSpPr>
        <p:spPr>
          <a:xfrm rot="0">
            <a:off x="1028700" y="1028700"/>
            <a:ext cx="16387444" cy="1057275"/>
          </a:xfrm>
          <a:prstGeom prst="rect">
            <a:avLst/>
          </a:prstGeom>
        </p:spPr>
        <p:txBody>
          <a:bodyPr anchor="t" rtlCol="false" tIns="0" lIns="0" bIns="0" rIns="0">
            <a:spAutoFit/>
          </a:bodyPr>
          <a:lstStyle/>
          <a:p>
            <a:pPr algn="l">
              <a:lnSpc>
                <a:spcPts val="8399"/>
              </a:lnSpc>
            </a:pPr>
            <a:r>
              <a:rPr lang="en-US" sz="6999" b="true">
                <a:solidFill>
                  <a:srgbClr val="499CDC"/>
                </a:solidFill>
                <a:latin typeface="Fira Sans Medium"/>
                <a:ea typeface="Fira Sans Medium"/>
                <a:cs typeface="Fira Sans Medium"/>
                <a:sym typeface="Fira Sans Medium"/>
              </a:rPr>
              <a:t>VIZUALIZACIÓN DE DATOS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DAGfyKec-Eo</dc:identifier>
  <dcterms:modified xsi:type="dcterms:W3CDTF">2011-08-01T06:04:30Z</dcterms:modified>
  <cp:revision>1</cp:revision>
  <dc:title>SOG2 | Clase 5 - 1S2025</dc:title>
</cp:coreProperties>
</file>